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  <p:sldId id="269" r:id="rId43"/>
    <p:sldId id="270" r:id="rId44"/>
    <p:sldId id="271" r:id="rId45"/>
    <p:sldId id="272" r:id="rId46"/>
    <p:sldId id="273" r:id="rId47"/>
    <p:sldId id="274" r:id="rId48"/>
    <p:sldId id="275" r:id="rId49"/>
    <p:sldId id="276" r:id="rId50"/>
    <p:sldId id="277" r:id="rId51"/>
    <p:sldId id="278" r:id="rId52"/>
    <p:sldId id="279" r:id="rId5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T Squares" charset="1" panose="02000503040000020004"/>
      <p:regular r:id="rId10"/>
    </p:embeddedFont>
    <p:embeddedFont>
      <p:font typeface="TT Squares Bold" charset="1" panose="02000803040000020004"/>
      <p:regular r:id="rId11"/>
    </p:embeddedFont>
    <p:embeddedFont>
      <p:font typeface="TT Squares Italics" charset="1" panose="02000503020000090004"/>
      <p:regular r:id="rId12"/>
    </p:embeddedFont>
    <p:embeddedFont>
      <p:font typeface="TT Squares Bold Italics" charset="1" panose="02000803020000090004"/>
      <p:regular r:id="rId13"/>
    </p:embeddedFont>
    <p:embeddedFont>
      <p:font typeface="Canva Sans" charset="1" panose="020B0503030501040103"/>
      <p:regular r:id="rId14"/>
    </p:embeddedFont>
    <p:embeddedFont>
      <p:font typeface="Canva Sans Bold" charset="1" panose="020B0803030501040103"/>
      <p:regular r:id="rId15"/>
    </p:embeddedFont>
    <p:embeddedFont>
      <p:font typeface="Canva Sans Italics" charset="1" panose="020B0503030501040103"/>
      <p:regular r:id="rId16"/>
    </p:embeddedFont>
    <p:embeddedFont>
      <p:font typeface="Canva Sans Bold Italics" charset="1" panose="020B0803030501040103"/>
      <p:regular r:id="rId17"/>
    </p:embeddedFont>
    <p:embeddedFont>
      <p:font typeface="Canva Sans Medium" charset="1" panose="020B0603030501040103"/>
      <p:regular r:id="rId18"/>
    </p:embeddedFont>
    <p:embeddedFont>
      <p:font typeface="Canva Sans Medium Italics" charset="1" panose="020B0603030501040103"/>
      <p:regular r:id="rId19"/>
    </p:embeddedFont>
    <p:embeddedFont>
      <p:font typeface="HK Grotesk" charset="1" panose="00000500000000000000"/>
      <p:regular r:id="rId20"/>
    </p:embeddedFont>
    <p:embeddedFont>
      <p:font typeface="HK Grotesk Bold" charset="1" panose="00000800000000000000"/>
      <p:regular r:id="rId21"/>
    </p:embeddedFont>
    <p:embeddedFont>
      <p:font typeface="HK Grotesk Italics" charset="1" panose="00000500000000000000"/>
      <p:regular r:id="rId22"/>
    </p:embeddedFont>
    <p:embeddedFont>
      <p:font typeface="HK Grotesk Bold Italics" charset="1" panose="00000800000000000000"/>
      <p:regular r:id="rId23"/>
    </p:embeddedFont>
    <p:embeddedFont>
      <p:font typeface="HK Grotesk Light" charset="1" panose="00000400000000000000"/>
      <p:regular r:id="rId24"/>
    </p:embeddedFont>
    <p:embeddedFont>
      <p:font typeface="HK Grotesk Light Italics" charset="1" panose="00000400000000000000"/>
      <p:regular r:id="rId25"/>
    </p:embeddedFont>
    <p:embeddedFont>
      <p:font typeface="HK Grotesk Medium" charset="1" panose="00000600000000000000"/>
      <p:regular r:id="rId26"/>
    </p:embeddedFont>
    <p:embeddedFont>
      <p:font typeface="HK Grotesk Medium Italics" charset="1" panose="00000600000000000000"/>
      <p:regular r:id="rId27"/>
    </p:embeddedFont>
    <p:embeddedFont>
      <p:font typeface="HK Grotesk Semi-Bold" charset="1" panose="00000700000000000000"/>
      <p:regular r:id="rId28"/>
    </p:embeddedFont>
    <p:embeddedFont>
      <p:font typeface="HK Grotesk Semi-Bold Italics" charset="1" panose="000007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39" Target="slides/slide10.xml" Type="http://schemas.openxmlformats.org/officeDocument/2006/relationships/slide"/><Relationship Id="rId4" Target="theme/theme1.xml" Type="http://schemas.openxmlformats.org/officeDocument/2006/relationships/theme"/><Relationship Id="rId40" Target="slides/slide11.xml" Type="http://schemas.openxmlformats.org/officeDocument/2006/relationships/slide"/><Relationship Id="rId41" Target="slides/slide12.xml" Type="http://schemas.openxmlformats.org/officeDocument/2006/relationships/slide"/><Relationship Id="rId42" Target="slides/slide13.xml" Type="http://schemas.openxmlformats.org/officeDocument/2006/relationships/slide"/><Relationship Id="rId43" Target="slides/slide14.xml" Type="http://schemas.openxmlformats.org/officeDocument/2006/relationships/slide"/><Relationship Id="rId44" Target="slides/slide15.xml" Type="http://schemas.openxmlformats.org/officeDocument/2006/relationships/slide"/><Relationship Id="rId45" Target="slides/slide16.xml" Type="http://schemas.openxmlformats.org/officeDocument/2006/relationships/slide"/><Relationship Id="rId46" Target="slides/slide17.xml" Type="http://schemas.openxmlformats.org/officeDocument/2006/relationships/slide"/><Relationship Id="rId47" Target="slides/slide18.xml" Type="http://schemas.openxmlformats.org/officeDocument/2006/relationships/slide"/><Relationship Id="rId48" Target="slides/slide19.xml" Type="http://schemas.openxmlformats.org/officeDocument/2006/relationships/slide"/><Relationship Id="rId49" Target="slides/slide20.xml" Type="http://schemas.openxmlformats.org/officeDocument/2006/relationships/slide"/><Relationship Id="rId5" Target="tableStyles.xml" Type="http://schemas.openxmlformats.org/officeDocument/2006/relationships/tableStyles"/><Relationship Id="rId50" Target="slides/slide21.xml" Type="http://schemas.openxmlformats.org/officeDocument/2006/relationships/slide"/><Relationship Id="rId51" Target="slides/slide22.xml" Type="http://schemas.openxmlformats.org/officeDocument/2006/relationships/slide"/><Relationship Id="rId52" Target="slides/slide23.xml" Type="http://schemas.openxmlformats.org/officeDocument/2006/relationships/slide"/><Relationship Id="rId53" Target="slides/slide24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38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39.pn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40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41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41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41.pn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Relationship Id="rId8" Target="../media/image45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Relationship Id="rId8" Target="../media/image46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Relationship Id="rId8" Target="../media/image47.pn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Relationship Id="rId8" Target="../media/image47.pn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Relationship Id="rId4" Target="../media/image51.sv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Relationship Id="rId7" Target="../media/image54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Relationship Id="rId4" Target="../media/image51.svg" Type="http://schemas.openxmlformats.org/officeDocument/2006/relationships/image"/><Relationship Id="rId5" Target="../media/image55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65826" y="1905180"/>
            <a:ext cx="5137933" cy="5137933"/>
          </a:xfrm>
          <a:custGeom>
            <a:avLst/>
            <a:gdLst/>
            <a:ahLst/>
            <a:cxnLst/>
            <a:rect r="r" b="b" t="t" l="l"/>
            <a:pathLst>
              <a:path h="5137933" w="5137933">
                <a:moveTo>
                  <a:pt x="0" y="0"/>
                </a:moveTo>
                <a:lnTo>
                  <a:pt x="5137933" y="0"/>
                </a:lnTo>
                <a:lnTo>
                  <a:pt x="5137933" y="5137933"/>
                </a:lnTo>
                <a:lnTo>
                  <a:pt x="0" y="51379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34793" y="691187"/>
            <a:ext cx="3693033" cy="4114800"/>
          </a:xfrm>
          <a:custGeom>
            <a:avLst/>
            <a:gdLst/>
            <a:ahLst/>
            <a:cxnLst/>
            <a:rect r="r" b="b" t="t" l="l"/>
            <a:pathLst>
              <a:path h="4114800" w="3693033">
                <a:moveTo>
                  <a:pt x="0" y="0"/>
                </a:moveTo>
                <a:lnTo>
                  <a:pt x="3693033" y="0"/>
                </a:lnTo>
                <a:lnTo>
                  <a:pt x="36930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7748" y="1268002"/>
            <a:ext cx="5006439" cy="4975148"/>
          </a:xfrm>
          <a:custGeom>
            <a:avLst/>
            <a:gdLst/>
            <a:ahLst/>
            <a:cxnLst/>
            <a:rect r="r" b="b" t="t" l="l"/>
            <a:pathLst>
              <a:path h="4975148" w="5006439">
                <a:moveTo>
                  <a:pt x="0" y="0"/>
                </a:moveTo>
                <a:lnTo>
                  <a:pt x="5006439" y="0"/>
                </a:lnTo>
                <a:lnTo>
                  <a:pt x="5006439" y="4975149"/>
                </a:lnTo>
                <a:lnTo>
                  <a:pt x="0" y="49751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29757" y="7730360"/>
            <a:ext cx="6592980" cy="197789"/>
          </a:xfrm>
          <a:custGeom>
            <a:avLst/>
            <a:gdLst/>
            <a:ahLst/>
            <a:cxnLst/>
            <a:rect r="r" b="b" t="t" l="l"/>
            <a:pathLst>
              <a:path h="197789" w="6592980">
                <a:moveTo>
                  <a:pt x="0" y="0"/>
                </a:moveTo>
                <a:lnTo>
                  <a:pt x="6592980" y="0"/>
                </a:lnTo>
                <a:lnTo>
                  <a:pt x="6592980" y="197790"/>
                </a:lnTo>
                <a:lnTo>
                  <a:pt x="0" y="1977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056710" y="2590800"/>
            <a:ext cx="10200513" cy="255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80"/>
              </a:lnSpc>
            </a:pPr>
            <a:r>
              <a:rPr lang="en-US" sz="8400">
                <a:solidFill>
                  <a:srgbClr val="FFFFFF"/>
                </a:solidFill>
                <a:latin typeface="HK Grotesk Bold"/>
              </a:rPr>
              <a:t>A Slave to the Algorithms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29757" y="8548687"/>
            <a:ext cx="6030087" cy="140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19"/>
              </a:lnSpc>
            </a:pPr>
            <a:r>
              <a:rPr lang="en-US" sz="3099">
                <a:solidFill>
                  <a:srgbClr val="FFFFFF"/>
                </a:solidFill>
                <a:latin typeface="HK Grotesk Medium"/>
              </a:rPr>
              <a:t>On how revealing can ones Spotify                  </a:t>
            </a:r>
          </a:p>
          <a:p>
            <a:pPr algn="just">
              <a:lnSpc>
                <a:spcPts val="3719"/>
              </a:lnSpc>
            </a:pPr>
            <a:r>
              <a:rPr lang="en-US" sz="3099">
                <a:solidFill>
                  <a:srgbClr val="FFFFFF"/>
                </a:solidFill>
                <a:latin typeface="HK Grotesk Medium"/>
              </a:rPr>
              <a:t>l</a:t>
            </a:r>
            <a:r>
              <a:rPr lang="en-US" sz="3099">
                <a:solidFill>
                  <a:srgbClr val="FFFFFF"/>
                </a:solidFill>
                <a:latin typeface="HK Grotesk Medium"/>
              </a:rPr>
              <a:t>istening habits become</a:t>
            </a:r>
          </a:p>
          <a:p>
            <a:pPr algn="just">
              <a:lnSpc>
                <a:spcPts val="371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229213" y="8634413"/>
            <a:ext cx="6030087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HK Grotesk Medium"/>
              </a:rPr>
              <a:t>Baran Özcan </a:t>
            </a:r>
          </a:p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HK Grotesk Medium"/>
              </a:rPr>
              <a:t>CS210 Term Project</a:t>
            </a:r>
          </a:p>
          <a:p>
            <a:pPr algn="ctr">
              <a:lnSpc>
                <a:spcPts val="3719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412111" y="-2818895"/>
            <a:ext cx="19261398" cy="7332028"/>
          </a:xfrm>
          <a:prstGeom prst="rect">
            <a:avLst/>
          </a:prstGeom>
          <a:solidFill>
            <a:srgbClr val="191824"/>
          </a:solidFill>
        </p:spPr>
      </p:sp>
      <p:sp>
        <p:nvSpPr>
          <p:cNvPr name="Freeform 3" id="3"/>
          <p:cNvSpPr/>
          <p:nvPr/>
        </p:nvSpPr>
        <p:spPr>
          <a:xfrm flipH="true" flipV="false" rot="0">
            <a:off x="14380259" y="6686217"/>
            <a:ext cx="3907741" cy="3600783"/>
          </a:xfrm>
          <a:custGeom>
            <a:avLst/>
            <a:gdLst/>
            <a:ahLst/>
            <a:cxnLst/>
            <a:rect r="r" b="b" t="t" l="l"/>
            <a:pathLst>
              <a:path h="3600783" w="3907741">
                <a:moveTo>
                  <a:pt x="3907741" y="0"/>
                </a:moveTo>
                <a:lnTo>
                  <a:pt x="0" y="0"/>
                </a:lnTo>
                <a:lnTo>
                  <a:pt x="0" y="3600783"/>
                </a:lnTo>
                <a:lnTo>
                  <a:pt x="3907741" y="3600783"/>
                </a:lnTo>
                <a:lnTo>
                  <a:pt x="390774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01566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1570" y="706612"/>
            <a:ext cx="6828302" cy="1957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699"/>
              </a:lnSpc>
            </a:pPr>
            <a:r>
              <a:rPr lang="en-US" sz="6999">
                <a:solidFill>
                  <a:srgbClr val="191824"/>
                </a:solidFill>
                <a:latin typeface="HK Grotesk Bold"/>
              </a:rPr>
              <a:t>EXPLORATORY DATA ANALYSIS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4513132"/>
            <a:ext cx="7698490" cy="5773868"/>
          </a:xfrm>
          <a:custGeom>
            <a:avLst/>
            <a:gdLst/>
            <a:ahLst/>
            <a:cxnLst/>
            <a:rect r="r" b="b" t="t" l="l"/>
            <a:pathLst>
              <a:path h="5773868" w="7698490">
                <a:moveTo>
                  <a:pt x="0" y="0"/>
                </a:moveTo>
                <a:lnTo>
                  <a:pt x="7698490" y="0"/>
                </a:lnTo>
                <a:lnTo>
                  <a:pt x="7698490" y="5773868"/>
                </a:lnTo>
                <a:lnTo>
                  <a:pt x="0" y="57738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95087" y="9469184"/>
            <a:ext cx="5145321" cy="724599"/>
            <a:chOff x="0" y="0"/>
            <a:chExt cx="1355146" cy="1908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55146" cy="190841"/>
            </a:xfrm>
            <a:custGeom>
              <a:avLst/>
              <a:gdLst/>
              <a:ahLst/>
              <a:cxnLst/>
              <a:rect r="r" b="b" t="t" l="l"/>
              <a:pathLst>
                <a:path h="190841" w="1355146">
                  <a:moveTo>
                    <a:pt x="0" y="0"/>
                  </a:moveTo>
                  <a:lnTo>
                    <a:pt x="1355146" y="0"/>
                  </a:lnTo>
                  <a:lnTo>
                    <a:pt x="1355146" y="190841"/>
                  </a:lnTo>
                  <a:lnTo>
                    <a:pt x="0" y="19084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1355146" cy="2003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304976" y="9507951"/>
            <a:ext cx="298977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91824"/>
                </a:solidFill>
                <a:latin typeface="Canva Sans"/>
              </a:rPr>
              <a:t>Is this a clock?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7733035" y="1223981"/>
            <a:ext cx="10554965" cy="9063019"/>
          </a:xfrm>
          <a:custGeom>
            <a:avLst/>
            <a:gdLst/>
            <a:ahLst/>
            <a:cxnLst/>
            <a:rect r="r" b="b" t="t" l="l"/>
            <a:pathLst>
              <a:path h="9063019" w="10554965">
                <a:moveTo>
                  <a:pt x="0" y="0"/>
                </a:moveTo>
                <a:lnTo>
                  <a:pt x="10554965" y="0"/>
                </a:lnTo>
                <a:lnTo>
                  <a:pt x="10554965" y="9063019"/>
                </a:lnTo>
                <a:lnTo>
                  <a:pt x="0" y="90630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08414" y="186023"/>
            <a:ext cx="3059915" cy="4114800"/>
          </a:xfrm>
          <a:custGeom>
            <a:avLst/>
            <a:gdLst/>
            <a:ahLst/>
            <a:cxnLst/>
            <a:rect r="r" b="b" t="t" l="l"/>
            <a:pathLst>
              <a:path h="4114800" w="3059915">
                <a:moveTo>
                  <a:pt x="0" y="0"/>
                </a:moveTo>
                <a:lnTo>
                  <a:pt x="3059915" y="0"/>
                </a:lnTo>
                <a:lnTo>
                  <a:pt x="30599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0" y="3085433"/>
            <a:ext cx="18288000" cy="7201567"/>
          </a:xfrm>
          <a:prstGeom prst="rect">
            <a:avLst/>
          </a:prstGeom>
          <a:solidFill>
            <a:srgbClr val="191824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632689" y="3719974"/>
            <a:ext cx="6945701" cy="5867051"/>
          </a:xfrm>
          <a:custGeom>
            <a:avLst/>
            <a:gdLst/>
            <a:ahLst/>
            <a:cxnLst/>
            <a:rect r="r" b="b" t="t" l="l"/>
            <a:pathLst>
              <a:path h="5867051" w="6945701">
                <a:moveTo>
                  <a:pt x="0" y="0"/>
                </a:moveTo>
                <a:lnTo>
                  <a:pt x="6945701" y="0"/>
                </a:lnTo>
                <a:lnTo>
                  <a:pt x="6945701" y="5867051"/>
                </a:lnTo>
                <a:lnTo>
                  <a:pt x="0" y="58670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008414" y="3968843"/>
            <a:ext cx="9587507" cy="5369313"/>
          </a:xfrm>
          <a:custGeom>
            <a:avLst/>
            <a:gdLst/>
            <a:ahLst/>
            <a:cxnLst/>
            <a:rect r="r" b="b" t="t" l="l"/>
            <a:pathLst>
              <a:path h="5369313" w="9587507">
                <a:moveTo>
                  <a:pt x="0" y="0"/>
                </a:moveTo>
                <a:lnTo>
                  <a:pt x="9587507" y="0"/>
                </a:lnTo>
                <a:lnTo>
                  <a:pt x="9587507" y="5369313"/>
                </a:lnTo>
                <a:lnTo>
                  <a:pt x="0" y="53693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1570" y="706612"/>
            <a:ext cx="6828302" cy="1957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699"/>
              </a:lnSpc>
            </a:pPr>
            <a:r>
              <a:rPr lang="en-US" sz="6999">
                <a:solidFill>
                  <a:srgbClr val="191824"/>
                </a:solidFill>
                <a:latin typeface="HK Grotesk Bold"/>
              </a:rPr>
              <a:t>EXPLORATORY DATA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28034" y="444359"/>
            <a:ext cx="6521227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10"/>
              </a:lnSpc>
            </a:pPr>
            <a:r>
              <a:rPr lang="en-US" sz="2700">
                <a:solidFill>
                  <a:srgbClr val="191824"/>
                </a:solidFill>
                <a:latin typeface="HK Grotesk Medium"/>
              </a:rPr>
              <a:t>Some of the useless graphs can be reached through git repository/figures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08414" y="186023"/>
            <a:ext cx="3059915" cy="4114800"/>
          </a:xfrm>
          <a:custGeom>
            <a:avLst/>
            <a:gdLst/>
            <a:ahLst/>
            <a:cxnLst/>
            <a:rect r="r" b="b" t="t" l="l"/>
            <a:pathLst>
              <a:path h="4114800" w="3059915">
                <a:moveTo>
                  <a:pt x="0" y="0"/>
                </a:moveTo>
                <a:lnTo>
                  <a:pt x="3059915" y="0"/>
                </a:lnTo>
                <a:lnTo>
                  <a:pt x="30599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0" y="3085433"/>
            <a:ext cx="18288000" cy="7201567"/>
          </a:xfrm>
          <a:prstGeom prst="rect">
            <a:avLst/>
          </a:prstGeom>
          <a:solidFill>
            <a:srgbClr val="191824"/>
          </a:solidFill>
        </p:spPr>
      </p:sp>
      <p:sp>
        <p:nvSpPr>
          <p:cNvPr name="Freeform 4" id="4"/>
          <p:cNvSpPr/>
          <p:nvPr/>
        </p:nvSpPr>
        <p:spPr>
          <a:xfrm flipH="true" flipV="false" rot="0">
            <a:off x="14380259" y="6686217"/>
            <a:ext cx="3907741" cy="3600783"/>
          </a:xfrm>
          <a:custGeom>
            <a:avLst/>
            <a:gdLst/>
            <a:ahLst/>
            <a:cxnLst/>
            <a:rect r="r" b="b" t="t" l="l"/>
            <a:pathLst>
              <a:path h="3600783" w="3907741">
                <a:moveTo>
                  <a:pt x="3907741" y="0"/>
                </a:moveTo>
                <a:lnTo>
                  <a:pt x="0" y="0"/>
                </a:lnTo>
                <a:lnTo>
                  <a:pt x="0" y="3600783"/>
                </a:lnTo>
                <a:lnTo>
                  <a:pt x="3907741" y="3600783"/>
                </a:lnTo>
                <a:lnTo>
                  <a:pt x="390774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0156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4823" y="3994385"/>
            <a:ext cx="12370098" cy="5383664"/>
          </a:xfrm>
          <a:custGeom>
            <a:avLst/>
            <a:gdLst/>
            <a:ahLst/>
            <a:cxnLst/>
            <a:rect r="r" b="b" t="t" l="l"/>
            <a:pathLst>
              <a:path h="5383664" w="12370098">
                <a:moveTo>
                  <a:pt x="0" y="0"/>
                </a:moveTo>
                <a:lnTo>
                  <a:pt x="12370098" y="0"/>
                </a:lnTo>
                <a:lnTo>
                  <a:pt x="12370098" y="5383664"/>
                </a:lnTo>
                <a:lnTo>
                  <a:pt x="0" y="53836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1570" y="706612"/>
            <a:ext cx="6828302" cy="1957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699"/>
              </a:lnSpc>
            </a:pPr>
            <a:r>
              <a:rPr lang="en-US" sz="6999">
                <a:solidFill>
                  <a:srgbClr val="191824"/>
                </a:solidFill>
                <a:latin typeface="HK Grotesk Bold"/>
              </a:rPr>
              <a:t>EXPLORATORY DATA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28034" y="444359"/>
            <a:ext cx="6521227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10"/>
              </a:lnSpc>
            </a:pPr>
            <a:r>
              <a:rPr lang="en-US" sz="2700">
                <a:solidFill>
                  <a:srgbClr val="191824"/>
                </a:solidFill>
                <a:latin typeface="HK Grotesk Medium"/>
              </a:rPr>
              <a:t>Some of the useless graphs can be reached through git repository/figures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8588831">
            <a:off x="13410296" y="3452050"/>
            <a:ext cx="3149173" cy="3382901"/>
          </a:xfrm>
          <a:custGeom>
            <a:avLst/>
            <a:gdLst/>
            <a:ahLst/>
            <a:cxnLst/>
            <a:rect r="r" b="b" t="t" l="l"/>
            <a:pathLst>
              <a:path h="3382901" w="3149173">
                <a:moveTo>
                  <a:pt x="0" y="0"/>
                </a:moveTo>
                <a:lnTo>
                  <a:pt x="3149173" y="0"/>
                </a:lnTo>
                <a:lnTo>
                  <a:pt x="3149173" y="3382900"/>
                </a:lnTo>
                <a:lnTo>
                  <a:pt x="0" y="33829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562188" y="4719941"/>
            <a:ext cx="2845388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How is H1 doing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08414" y="186023"/>
            <a:ext cx="3059915" cy="4114800"/>
          </a:xfrm>
          <a:custGeom>
            <a:avLst/>
            <a:gdLst/>
            <a:ahLst/>
            <a:cxnLst/>
            <a:rect r="r" b="b" t="t" l="l"/>
            <a:pathLst>
              <a:path h="4114800" w="3059915">
                <a:moveTo>
                  <a:pt x="0" y="0"/>
                </a:moveTo>
                <a:lnTo>
                  <a:pt x="3059915" y="0"/>
                </a:lnTo>
                <a:lnTo>
                  <a:pt x="30599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0" y="3085433"/>
            <a:ext cx="18288000" cy="7201567"/>
          </a:xfrm>
          <a:prstGeom prst="rect">
            <a:avLst/>
          </a:prstGeom>
          <a:solidFill>
            <a:srgbClr val="191824"/>
          </a:solidFill>
        </p:spPr>
      </p:sp>
      <p:sp>
        <p:nvSpPr>
          <p:cNvPr name="Freeform 4" id="4"/>
          <p:cNvSpPr/>
          <p:nvPr/>
        </p:nvSpPr>
        <p:spPr>
          <a:xfrm flipH="true" flipV="false" rot="0">
            <a:off x="14380259" y="6686217"/>
            <a:ext cx="3907741" cy="3600783"/>
          </a:xfrm>
          <a:custGeom>
            <a:avLst/>
            <a:gdLst/>
            <a:ahLst/>
            <a:cxnLst/>
            <a:rect r="r" b="b" t="t" l="l"/>
            <a:pathLst>
              <a:path h="3600783" w="3907741">
                <a:moveTo>
                  <a:pt x="3907741" y="0"/>
                </a:moveTo>
                <a:lnTo>
                  <a:pt x="0" y="0"/>
                </a:lnTo>
                <a:lnTo>
                  <a:pt x="0" y="3600783"/>
                </a:lnTo>
                <a:lnTo>
                  <a:pt x="3907741" y="3600783"/>
                </a:lnTo>
                <a:lnTo>
                  <a:pt x="390774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0156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200409" y="1862585"/>
            <a:ext cx="1087591" cy="1603686"/>
          </a:xfrm>
          <a:custGeom>
            <a:avLst/>
            <a:gdLst/>
            <a:ahLst/>
            <a:cxnLst/>
            <a:rect r="r" b="b" t="t" l="l"/>
            <a:pathLst>
              <a:path h="1603686" w="1087591">
                <a:moveTo>
                  <a:pt x="0" y="0"/>
                </a:moveTo>
                <a:lnTo>
                  <a:pt x="1087591" y="0"/>
                </a:lnTo>
                <a:lnTo>
                  <a:pt x="1087591" y="1603686"/>
                </a:lnTo>
                <a:lnTo>
                  <a:pt x="0" y="1603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74207" y="3817911"/>
            <a:ext cx="12391895" cy="5736610"/>
          </a:xfrm>
          <a:custGeom>
            <a:avLst/>
            <a:gdLst/>
            <a:ahLst/>
            <a:cxnLst/>
            <a:rect r="r" b="b" t="t" l="l"/>
            <a:pathLst>
              <a:path h="5736610" w="12391895">
                <a:moveTo>
                  <a:pt x="0" y="0"/>
                </a:moveTo>
                <a:lnTo>
                  <a:pt x="12391894" y="0"/>
                </a:lnTo>
                <a:lnTo>
                  <a:pt x="12391894" y="5736611"/>
                </a:lnTo>
                <a:lnTo>
                  <a:pt x="0" y="57366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51570" y="706612"/>
            <a:ext cx="6828302" cy="1957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699"/>
              </a:lnSpc>
            </a:pPr>
            <a:r>
              <a:rPr lang="en-US" sz="6999">
                <a:solidFill>
                  <a:srgbClr val="191824"/>
                </a:solidFill>
                <a:latin typeface="HK Grotesk Bold"/>
              </a:rPr>
              <a:t>EXPLORATORY DATA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428034" y="444359"/>
            <a:ext cx="6521227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10"/>
              </a:lnSpc>
            </a:pPr>
            <a:r>
              <a:rPr lang="en-US" sz="2700">
                <a:solidFill>
                  <a:srgbClr val="191824"/>
                </a:solidFill>
                <a:latin typeface="HK Grotesk Medium"/>
              </a:rPr>
              <a:t>Some of the useless graphs can be reached through git repository/figures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08414" y="186023"/>
            <a:ext cx="3059915" cy="4114800"/>
          </a:xfrm>
          <a:custGeom>
            <a:avLst/>
            <a:gdLst/>
            <a:ahLst/>
            <a:cxnLst/>
            <a:rect r="r" b="b" t="t" l="l"/>
            <a:pathLst>
              <a:path h="4114800" w="3059915">
                <a:moveTo>
                  <a:pt x="0" y="0"/>
                </a:moveTo>
                <a:lnTo>
                  <a:pt x="3059915" y="0"/>
                </a:lnTo>
                <a:lnTo>
                  <a:pt x="30599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0" y="3085433"/>
            <a:ext cx="18288000" cy="7201567"/>
          </a:xfrm>
          <a:prstGeom prst="rect">
            <a:avLst/>
          </a:prstGeom>
          <a:solidFill>
            <a:srgbClr val="191824"/>
          </a:solidFill>
        </p:spPr>
      </p:sp>
      <p:sp>
        <p:nvSpPr>
          <p:cNvPr name="Freeform 4" id="4"/>
          <p:cNvSpPr/>
          <p:nvPr/>
        </p:nvSpPr>
        <p:spPr>
          <a:xfrm flipH="true" flipV="false" rot="0">
            <a:off x="14380259" y="6686217"/>
            <a:ext cx="3907741" cy="3600783"/>
          </a:xfrm>
          <a:custGeom>
            <a:avLst/>
            <a:gdLst/>
            <a:ahLst/>
            <a:cxnLst/>
            <a:rect r="r" b="b" t="t" l="l"/>
            <a:pathLst>
              <a:path h="3600783" w="3907741">
                <a:moveTo>
                  <a:pt x="3907741" y="0"/>
                </a:moveTo>
                <a:lnTo>
                  <a:pt x="0" y="0"/>
                </a:lnTo>
                <a:lnTo>
                  <a:pt x="0" y="3600783"/>
                </a:lnTo>
                <a:lnTo>
                  <a:pt x="3907741" y="3600783"/>
                </a:lnTo>
                <a:lnTo>
                  <a:pt x="390774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0156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7099" y="3860864"/>
            <a:ext cx="12262564" cy="5972166"/>
          </a:xfrm>
          <a:custGeom>
            <a:avLst/>
            <a:gdLst/>
            <a:ahLst/>
            <a:cxnLst/>
            <a:rect r="r" b="b" t="t" l="l"/>
            <a:pathLst>
              <a:path h="5972166" w="12262564">
                <a:moveTo>
                  <a:pt x="0" y="0"/>
                </a:moveTo>
                <a:lnTo>
                  <a:pt x="12262564" y="0"/>
                </a:lnTo>
                <a:lnTo>
                  <a:pt x="12262564" y="5972166"/>
                </a:lnTo>
                <a:lnTo>
                  <a:pt x="0" y="59721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588831">
            <a:off x="13410296" y="3452050"/>
            <a:ext cx="3149173" cy="3382901"/>
          </a:xfrm>
          <a:custGeom>
            <a:avLst/>
            <a:gdLst/>
            <a:ahLst/>
            <a:cxnLst/>
            <a:rect r="r" b="b" t="t" l="l"/>
            <a:pathLst>
              <a:path h="3382901" w="3149173">
                <a:moveTo>
                  <a:pt x="0" y="0"/>
                </a:moveTo>
                <a:lnTo>
                  <a:pt x="3149173" y="0"/>
                </a:lnTo>
                <a:lnTo>
                  <a:pt x="3149173" y="3382900"/>
                </a:lnTo>
                <a:lnTo>
                  <a:pt x="0" y="33829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51570" y="706612"/>
            <a:ext cx="6828302" cy="1957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699"/>
              </a:lnSpc>
            </a:pPr>
            <a:r>
              <a:rPr lang="en-US" sz="6999">
                <a:solidFill>
                  <a:srgbClr val="191824"/>
                </a:solidFill>
                <a:latin typeface="HK Grotesk Bold"/>
              </a:rPr>
              <a:t>EXPLORATORY DATA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428034" y="444359"/>
            <a:ext cx="6521227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10"/>
              </a:lnSpc>
            </a:pPr>
            <a:r>
              <a:rPr lang="en-US" sz="2700">
                <a:solidFill>
                  <a:srgbClr val="191824"/>
                </a:solidFill>
                <a:latin typeface="HK Grotesk Medium"/>
              </a:rPr>
              <a:t>Some of the useless graphs can be reached through git repository/figures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10465" y="5076825"/>
            <a:ext cx="454883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H1 fails?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08414" y="186023"/>
            <a:ext cx="3059915" cy="4114800"/>
          </a:xfrm>
          <a:custGeom>
            <a:avLst/>
            <a:gdLst/>
            <a:ahLst/>
            <a:cxnLst/>
            <a:rect r="r" b="b" t="t" l="l"/>
            <a:pathLst>
              <a:path h="4114800" w="3059915">
                <a:moveTo>
                  <a:pt x="0" y="0"/>
                </a:moveTo>
                <a:lnTo>
                  <a:pt x="3059915" y="0"/>
                </a:lnTo>
                <a:lnTo>
                  <a:pt x="30599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0" y="3085433"/>
            <a:ext cx="18288000" cy="7201567"/>
          </a:xfrm>
          <a:prstGeom prst="rect">
            <a:avLst/>
          </a:prstGeom>
          <a:solidFill>
            <a:srgbClr val="191824"/>
          </a:solidFill>
        </p:spPr>
      </p:sp>
      <p:sp>
        <p:nvSpPr>
          <p:cNvPr name="Freeform 4" id="4"/>
          <p:cNvSpPr/>
          <p:nvPr/>
        </p:nvSpPr>
        <p:spPr>
          <a:xfrm flipH="true" flipV="false" rot="0">
            <a:off x="14380259" y="6686217"/>
            <a:ext cx="3907741" cy="3600783"/>
          </a:xfrm>
          <a:custGeom>
            <a:avLst/>
            <a:gdLst/>
            <a:ahLst/>
            <a:cxnLst/>
            <a:rect r="r" b="b" t="t" l="l"/>
            <a:pathLst>
              <a:path h="3600783" w="3907741">
                <a:moveTo>
                  <a:pt x="3907741" y="0"/>
                </a:moveTo>
                <a:lnTo>
                  <a:pt x="0" y="0"/>
                </a:lnTo>
                <a:lnTo>
                  <a:pt x="0" y="3600783"/>
                </a:lnTo>
                <a:lnTo>
                  <a:pt x="3907741" y="3600783"/>
                </a:lnTo>
                <a:lnTo>
                  <a:pt x="390774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0156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588831">
            <a:off x="13410296" y="3452050"/>
            <a:ext cx="3149173" cy="3382901"/>
          </a:xfrm>
          <a:custGeom>
            <a:avLst/>
            <a:gdLst/>
            <a:ahLst/>
            <a:cxnLst/>
            <a:rect r="r" b="b" t="t" l="l"/>
            <a:pathLst>
              <a:path h="3382901" w="3149173">
                <a:moveTo>
                  <a:pt x="0" y="0"/>
                </a:moveTo>
                <a:lnTo>
                  <a:pt x="3149173" y="0"/>
                </a:lnTo>
                <a:lnTo>
                  <a:pt x="3149173" y="3382900"/>
                </a:lnTo>
                <a:lnTo>
                  <a:pt x="0" y="3382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3351736"/>
            <a:ext cx="10039629" cy="6668961"/>
          </a:xfrm>
          <a:custGeom>
            <a:avLst/>
            <a:gdLst/>
            <a:ahLst/>
            <a:cxnLst/>
            <a:rect r="r" b="b" t="t" l="l"/>
            <a:pathLst>
              <a:path h="6668961" w="10039629">
                <a:moveTo>
                  <a:pt x="0" y="0"/>
                </a:moveTo>
                <a:lnTo>
                  <a:pt x="10039629" y="0"/>
                </a:lnTo>
                <a:lnTo>
                  <a:pt x="10039629" y="6668961"/>
                </a:lnTo>
                <a:lnTo>
                  <a:pt x="0" y="66689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51570" y="706612"/>
            <a:ext cx="6828302" cy="1957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699"/>
              </a:lnSpc>
            </a:pPr>
            <a:r>
              <a:rPr lang="en-US" sz="6999">
                <a:solidFill>
                  <a:srgbClr val="191824"/>
                </a:solidFill>
                <a:latin typeface="HK Grotesk Bold"/>
              </a:rPr>
              <a:t>EXPLORATORY DATA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428034" y="444359"/>
            <a:ext cx="6521227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10"/>
              </a:lnSpc>
            </a:pPr>
            <a:r>
              <a:rPr lang="en-US" sz="2700">
                <a:solidFill>
                  <a:srgbClr val="191824"/>
                </a:solidFill>
                <a:latin typeface="HK Grotesk Medium"/>
              </a:rPr>
              <a:t>Some of the useless graphs can be reached through git repository/figures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10465" y="5076825"/>
            <a:ext cx="454883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H1 fails?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08414" y="186023"/>
            <a:ext cx="3059915" cy="4114800"/>
          </a:xfrm>
          <a:custGeom>
            <a:avLst/>
            <a:gdLst/>
            <a:ahLst/>
            <a:cxnLst/>
            <a:rect r="r" b="b" t="t" l="l"/>
            <a:pathLst>
              <a:path h="4114800" w="3059915">
                <a:moveTo>
                  <a:pt x="0" y="0"/>
                </a:moveTo>
                <a:lnTo>
                  <a:pt x="3059915" y="0"/>
                </a:lnTo>
                <a:lnTo>
                  <a:pt x="30599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0" y="3085433"/>
            <a:ext cx="18288000" cy="7201567"/>
          </a:xfrm>
          <a:prstGeom prst="rect">
            <a:avLst/>
          </a:prstGeom>
          <a:solidFill>
            <a:srgbClr val="191824"/>
          </a:solidFill>
        </p:spPr>
      </p:sp>
      <p:sp>
        <p:nvSpPr>
          <p:cNvPr name="Freeform 4" id="4"/>
          <p:cNvSpPr/>
          <p:nvPr/>
        </p:nvSpPr>
        <p:spPr>
          <a:xfrm flipH="true" flipV="false" rot="0">
            <a:off x="14380259" y="6686217"/>
            <a:ext cx="3907741" cy="3600783"/>
          </a:xfrm>
          <a:custGeom>
            <a:avLst/>
            <a:gdLst/>
            <a:ahLst/>
            <a:cxnLst/>
            <a:rect r="r" b="b" t="t" l="l"/>
            <a:pathLst>
              <a:path h="3600783" w="3907741">
                <a:moveTo>
                  <a:pt x="3907741" y="0"/>
                </a:moveTo>
                <a:lnTo>
                  <a:pt x="0" y="0"/>
                </a:lnTo>
                <a:lnTo>
                  <a:pt x="0" y="3600783"/>
                </a:lnTo>
                <a:lnTo>
                  <a:pt x="3907741" y="3600783"/>
                </a:lnTo>
                <a:lnTo>
                  <a:pt x="390774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0156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588831">
            <a:off x="13410296" y="3452050"/>
            <a:ext cx="3149173" cy="3382901"/>
          </a:xfrm>
          <a:custGeom>
            <a:avLst/>
            <a:gdLst/>
            <a:ahLst/>
            <a:cxnLst/>
            <a:rect r="r" b="b" t="t" l="l"/>
            <a:pathLst>
              <a:path h="3382901" w="3149173">
                <a:moveTo>
                  <a:pt x="0" y="0"/>
                </a:moveTo>
                <a:lnTo>
                  <a:pt x="3149173" y="0"/>
                </a:lnTo>
                <a:lnTo>
                  <a:pt x="3149173" y="3382900"/>
                </a:lnTo>
                <a:lnTo>
                  <a:pt x="0" y="3382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3814" y="3736797"/>
            <a:ext cx="11188455" cy="5898839"/>
          </a:xfrm>
          <a:custGeom>
            <a:avLst/>
            <a:gdLst/>
            <a:ahLst/>
            <a:cxnLst/>
            <a:rect r="r" b="b" t="t" l="l"/>
            <a:pathLst>
              <a:path h="5898839" w="11188455">
                <a:moveTo>
                  <a:pt x="0" y="0"/>
                </a:moveTo>
                <a:lnTo>
                  <a:pt x="11188455" y="0"/>
                </a:lnTo>
                <a:lnTo>
                  <a:pt x="11188455" y="5898839"/>
                </a:lnTo>
                <a:lnTo>
                  <a:pt x="0" y="58988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51570" y="706612"/>
            <a:ext cx="6828302" cy="1957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699"/>
              </a:lnSpc>
            </a:pPr>
            <a:r>
              <a:rPr lang="en-US" sz="6999">
                <a:solidFill>
                  <a:srgbClr val="191824"/>
                </a:solidFill>
                <a:latin typeface="HK Grotesk Bold"/>
              </a:rPr>
              <a:t>EXPLORATORY DATA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428034" y="444359"/>
            <a:ext cx="6521227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10"/>
              </a:lnSpc>
            </a:pPr>
            <a:r>
              <a:rPr lang="en-US" sz="2700">
                <a:solidFill>
                  <a:srgbClr val="191824"/>
                </a:solidFill>
                <a:latin typeface="HK Grotesk Medium"/>
              </a:rPr>
              <a:t>Some of the useless graphs can be reached through git repository/figures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10465" y="5076825"/>
            <a:ext cx="454883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H1 fails?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08414" y="186023"/>
            <a:ext cx="3059915" cy="4114800"/>
          </a:xfrm>
          <a:custGeom>
            <a:avLst/>
            <a:gdLst/>
            <a:ahLst/>
            <a:cxnLst/>
            <a:rect r="r" b="b" t="t" l="l"/>
            <a:pathLst>
              <a:path h="4114800" w="3059915">
                <a:moveTo>
                  <a:pt x="0" y="0"/>
                </a:moveTo>
                <a:lnTo>
                  <a:pt x="3059915" y="0"/>
                </a:lnTo>
                <a:lnTo>
                  <a:pt x="30599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0" y="3085433"/>
            <a:ext cx="18288000" cy="7201567"/>
          </a:xfrm>
          <a:prstGeom prst="rect">
            <a:avLst/>
          </a:prstGeom>
          <a:solidFill>
            <a:srgbClr val="191824"/>
          </a:solidFill>
        </p:spPr>
      </p:sp>
      <p:sp>
        <p:nvSpPr>
          <p:cNvPr name="Freeform 4" id="4"/>
          <p:cNvSpPr/>
          <p:nvPr/>
        </p:nvSpPr>
        <p:spPr>
          <a:xfrm flipH="true" flipV="false" rot="0">
            <a:off x="14380259" y="6686217"/>
            <a:ext cx="3907741" cy="3600783"/>
          </a:xfrm>
          <a:custGeom>
            <a:avLst/>
            <a:gdLst/>
            <a:ahLst/>
            <a:cxnLst/>
            <a:rect r="r" b="b" t="t" l="l"/>
            <a:pathLst>
              <a:path h="3600783" w="3907741">
                <a:moveTo>
                  <a:pt x="3907741" y="0"/>
                </a:moveTo>
                <a:lnTo>
                  <a:pt x="0" y="0"/>
                </a:lnTo>
                <a:lnTo>
                  <a:pt x="0" y="3600783"/>
                </a:lnTo>
                <a:lnTo>
                  <a:pt x="3907741" y="3600783"/>
                </a:lnTo>
                <a:lnTo>
                  <a:pt x="390774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0156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588831">
            <a:off x="13410296" y="3452050"/>
            <a:ext cx="3149173" cy="3382901"/>
          </a:xfrm>
          <a:custGeom>
            <a:avLst/>
            <a:gdLst/>
            <a:ahLst/>
            <a:cxnLst/>
            <a:rect r="r" b="b" t="t" l="l"/>
            <a:pathLst>
              <a:path h="3382901" w="3149173">
                <a:moveTo>
                  <a:pt x="0" y="0"/>
                </a:moveTo>
                <a:lnTo>
                  <a:pt x="3149173" y="0"/>
                </a:lnTo>
                <a:lnTo>
                  <a:pt x="3149173" y="3382900"/>
                </a:lnTo>
                <a:lnTo>
                  <a:pt x="0" y="3382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3814" y="3736797"/>
            <a:ext cx="11188455" cy="5898839"/>
          </a:xfrm>
          <a:custGeom>
            <a:avLst/>
            <a:gdLst/>
            <a:ahLst/>
            <a:cxnLst/>
            <a:rect r="r" b="b" t="t" l="l"/>
            <a:pathLst>
              <a:path h="5898839" w="11188455">
                <a:moveTo>
                  <a:pt x="0" y="0"/>
                </a:moveTo>
                <a:lnTo>
                  <a:pt x="11188455" y="0"/>
                </a:lnTo>
                <a:lnTo>
                  <a:pt x="11188455" y="5898839"/>
                </a:lnTo>
                <a:lnTo>
                  <a:pt x="0" y="58988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51570" y="706612"/>
            <a:ext cx="6828302" cy="1957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699"/>
              </a:lnSpc>
            </a:pPr>
            <a:r>
              <a:rPr lang="en-US" sz="6999">
                <a:solidFill>
                  <a:srgbClr val="191824"/>
                </a:solidFill>
                <a:latin typeface="HK Grotesk Bold"/>
              </a:rPr>
              <a:t>EXPLORATORY DATA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428034" y="444359"/>
            <a:ext cx="6521227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10"/>
              </a:lnSpc>
            </a:pPr>
            <a:r>
              <a:rPr lang="en-US" sz="2700">
                <a:solidFill>
                  <a:srgbClr val="191824"/>
                </a:solidFill>
                <a:latin typeface="HK Grotesk Medium"/>
              </a:rPr>
              <a:t>Some of the useless graphs can be reached through git repository/figures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555606" y="4722862"/>
            <a:ext cx="454883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Yes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08414" y="186023"/>
            <a:ext cx="3059915" cy="4114800"/>
          </a:xfrm>
          <a:custGeom>
            <a:avLst/>
            <a:gdLst/>
            <a:ahLst/>
            <a:cxnLst/>
            <a:rect r="r" b="b" t="t" l="l"/>
            <a:pathLst>
              <a:path h="4114800" w="3059915">
                <a:moveTo>
                  <a:pt x="0" y="0"/>
                </a:moveTo>
                <a:lnTo>
                  <a:pt x="3059915" y="0"/>
                </a:lnTo>
                <a:lnTo>
                  <a:pt x="30599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0" y="3085433"/>
            <a:ext cx="18288000" cy="7201567"/>
          </a:xfrm>
          <a:prstGeom prst="rect">
            <a:avLst/>
          </a:prstGeom>
          <a:solidFill>
            <a:srgbClr val="191824"/>
          </a:solidFill>
        </p:spPr>
      </p:sp>
      <p:sp>
        <p:nvSpPr>
          <p:cNvPr name="Freeform 4" id="4"/>
          <p:cNvSpPr/>
          <p:nvPr/>
        </p:nvSpPr>
        <p:spPr>
          <a:xfrm flipH="true" flipV="false" rot="0">
            <a:off x="14380259" y="6686217"/>
            <a:ext cx="3907741" cy="3600783"/>
          </a:xfrm>
          <a:custGeom>
            <a:avLst/>
            <a:gdLst/>
            <a:ahLst/>
            <a:cxnLst/>
            <a:rect r="r" b="b" t="t" l="l"/>
            <a:pathLst>
              <a:path h="3600783" w="3907741">
                <a:moveTo>
                  <a:pt x="3907741" y="0"/>
                </a:moveTo>
                <a:lnTo>
                  <a:pt x="0" y="0"/>
                </a:lnTo>
                <a:lnTo>
                  <a:pt x="0" y="3600783"/>
                </a:lnTo>
                <a:lnTo>
                  <a:pt x="3907741" y="3600783"/>
                </a:lnTo>
                <a:lnTo>
                  <a:pt x="390774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0156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588831">
            <a:off x="13410296" y="3452050"/>
            <a:ext cx="3149173" cy="3382901"/>
          </a:xfrm>
          <a:custGeom>
            <a:avLst/>
            <a:gdLst/>
            <a:ahLst/>
            <a:cxnLst/>
            <a:rect r="r" b="b" t="t" l="l"/>
            <a:pathLst>
              <a:path h="3382901" w="3149173">
                <a:moveTo>
                  <a:pt x="0" y="0"/>
                </a:moveTo>
                <a:lnTo>
                  <a:pt x="3149173" y="0"/>
                </a:lnTo>
                <a:lnTo>
                  <a:pt x="3149173" y="3382900"/>
                </a:lnTo>
                <a:lnTo>
                  <a:pt x="0" y="3382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3814" y="3736797"/>
            <a:ext cx="11188455" cy="5898839"/>
          </a:xfrm>
          <a:custGeom>
            <a:avLst/>
            <a:gdLst/>
            <a:ahLst/>
            <a:cxnLst/>
            <a:rect r="r" b="b" t="t" l="l"/>
            <a:pathLst>
              <a:path h="5898839" w="11188455">
                <a:moveTo>
                  <a:pt x="0" y="0"/>
                </a:moveTo>
                <a:lnTo>
                  <a:pt x="11188455" y="0"/>
                </a:lnTo>
                <a:lnTo>
                  <a:pt x="11188455" y="5898839"/>
                </a:lnTo>
                <a:lnTo>
                  <a:pt x="0" y="58988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64882" y="4635510"/>
            <a:ext cx="673723" cy="1015980"/>
          </a:xfrm>
          <a:custGeom>
            <a:avLst/>
            <a:gdLst/>
            <a:ahLst/>
            <a:cxnLst/>
            <a:rect r="r" b="b" t="t" l="l"/>
            <a:pathLst>
              <a:path h="1015980" w="673723">
                <a:moveTo>
                  <a:pt x="0" y="0"/>
                </a:moveTo>
                <a:lnTo>
                  <a:pt x="673723" y="0"/>
                </a:lnTo>
                <a:lnTo>
                  <a:pt x="673723" y="1015980"/>
                </a:lnTo>
                <a:lnTo>
                  <a:pt x="0" y="10159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108360" b="0"/>
            </a:stretch>
          </a:blipFill>
          <a:ln w="857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251570" y="706612"/>
            <a:ext cx="6828302" cy="1957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699"/>
              </a:lnSpc>
            </a:pPr>
            <a:r>
              <a:rPr lang="en-US" sz="6999">
                <a:solidFill>
                  <a:srgbClr val="191824"/>
                </a:solidFill>
                <a:latin typeface="HK Grotesk Bold"/>
              </a:rPr>
              <a:t>EXPLORATORY DATA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428034" y="444359"/>
            <a:ext cx="6521227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10"/>
              </a:lnSpc>
            </a:pPr>
            <a:r>
              <a:rPr lang="en-US" sz="2700">
                <a:solidFill>
                  <a:srgbClr val="191824"/>
                </a:solidFill>
                <a:latin typeface="HK Grotesk Medium"/>
              </a:rPr>
              <a:t>Some of the useless graphs can be reached through git repository/figures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770244" y="4700739"/>
            <a:ext cx="2429276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Hopes about h2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3085433"/>
            <a:ext cx="18288000" cy="7201567"/>
          </a:xfrm>
          <a:prstGeom prst="rect">
            <a:avLst/>
          </a:prstGeom>
          <a:solidFill>
            <a:srgbClr val="191824"/>
          </a:solidFill>
        </p:spPr>
      </p:sp>
      <p:sp>
        <p:nvSpPr>
          <p:cNvPr name="Freeform 3" id="3"/>
          <p:cNvSpPr/>
          <p:nvPr/>
        </p:nvSpPr>
        <p:spPr>
          <a:xfrm flipH="true" flipV="false" rot="0">
            <a:off x="14380259" y="6686217"/>
            <a:ext cx="3907741" cy="3600783"/>
          </a:xfrm>
          <a:custGeom>
            <a:avLst/>
            <a:gdLst/>
            <a:ahLst/>
            <a:cxnLst/>
            <a:rect r="r" b="b" t="t" l="l"/>
            <a:pathLst>
              <a:path h="3600783" w="3907741">
                <a:moveTo>
                  <a:pt x="3907741" y="0"/>
                </a:moveTo>
                <a:lnTo>
                  <a:pt x="0" y="0"/>
                </a:lnTo>
                <a:lnTo>
                  <a:pt x="0" y="3600783"/>
                </a:lnTo>
                <a:lnTo>
                  <a:pt x="3907741" y="3600783"/>
                </a:lnTo>
                <a:lnTo>
                  <a:pt x="390774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0156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588831">
            <a:off x="13410296" y="3452050"/>
            <a:ext cx="3149173" cy="3382901"/>
          </a:xfrm>
          <a:custGeom>
            <a:avLst/>
            <a:gdLst/>
            <a:ahLst/>
            <a:cxnLst/>
            <a:rect r="r" b="b" t="t" l="l"/>
            <a:pathLst>
              <a:path h="3382901" w="3149173">
                <a:moveTo>
                  <a:pt x="0" y="0"/>
                </a:moveTo>
                <a:lnTo>
                  <a:pt x="3149173" y="0"/>
                </a:lnTo>
                <a:lnTo>
                  <a:pt x="3149173" y="3382900"/>
                </a:lnTo>
                <a:lnTo>
                  <a:pt x="0" y="3382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5154" y="3612725"/>
            <a:ext cx="10772879" cy="6146983"/>
          </a:xfrm>
          <a:custGeom>
            <a:avLst/>
            <a:gdLst/>
            <a:ahLst/>
            <a:cxnLst/>
            <a:rect r="r" b="b" t="t" l="l"/>
            <a:pathLst>
              <a:path h="6146983" w="10772879">
                <a:moveTo>
                  <a:pt x="0" y="0"/>
                </a:moveTo>
                <a:lnTo>
                  <a:pt x="10772880" y="0"/>
                </a:lnTo>
                <a:lnTo>
                  <a:pt x="10772880" y="6146983"/>
                </a:lnTo>
                <a:lnTo>
                  <a:pt x="0" y="61469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082679" y="-1028700"/>
            <a:ext cx="4627786" cy="4114800"/>
          </a:xfrm>
          <a:custGeom>
            <a:avLst/>
            <a:gdLst/>
            <a:ahLst/>
            <a:cxnLst/>
            <a:rect r="r" b="b" t="t" l="l"/>
            <a:pathLst>
              <a:path h="4114800" w="4627786">
                <a:moveTo>
                  <a:pt x="0" y="0"/>
                </a:moveTo>
                <a:lnTo>
                  <a:pt x="4627786" y="0"/>
                </a:lnTo>
                <a:lnTo>
                  <a:pt x="46277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51570" y="706612"/>
            <a:ext cx="6828302" cy="1957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699"/>
              </a:lnSpc>
            </a:pPr>
            <a:r>
              <a:rPr lang="en-US" sz="6999">
                <a:solidFill>
                  <a:srgbClr val="191824"/>
                </a:solidFill>
                <a:latin typeface="HK Grotesk Bold"/>
              </a:rPr>
              <a:t>SUPERVISED LEARNING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710465" y="5076825"/>
            <a:ext cx="454883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H2 Holds?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121347"/>
            <a:ext cx="11844751" cy="3813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HK Grotesk Medium"/>
              </a:rPr>
              <a:t>1. Getting Inspired by a Problem, Devise a Hypothesis</a:t>
            </a:r>
          </a:p>
          <a:p>
            <a:pPr algn="just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HK Grotesk Medium"/>
              </a:rPr>
              <a:t> 2. Collecting Necessary Data</a:t>
            </a:r>
          </a:p>
          <a:p>
            <a:pPr algn="just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HK Grotesk Medium"/>
              </a:rPr>
              <a:t> 3. Exploring the Data (EDA)  </a:t>
            </a:r>
          </a:p>
          <a:p>
            <a:pPr algn="just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HK Grotesk Medium"/>
              </a:rPr>
              <a:t>4. Building Relevant Models</a:t>
            </a:r>
          </a:p>
          <a:p>
            <a:pPr algn="just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HK Grotesk Medium"/>
              </a:rPr>
              <a:t>5. Assessment of the Hypotheses, Conclusion</a:t>
            </a:r>
          </a:p>
          <a:p>
            <a:pPr algn="just">
              <a:lnSpc>
                <a:spcPts val="5039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647559" y="5895682"/>
            <a:ext cx="4310743" cy="4114800"/>
          </a:xfrm>
          <a:custGeom>
            <a:avLst/>
            <a:gdLst/>
            <a:ahLst/>
            <a:cxnLst/>
            <a:rect r="r" b="b" t="t" l="l"/>
            <a:pathLst>
              <a:path h="4114800" w="4310743">
                <a:moveTo>
                  <a:pt x="0" y="0"/>
                </a:moveTo>
                <a:lnTo>
                  <a:pt x="4310742" y="0"/>
                </a:lnTo>
                <a:lnTo>
                  <a:pt x="43107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33748" y="475407"/>
            <a:ext cx="4623554" cy="1510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sz="8799">
                <a:solidFill>
                  <a:srgbClr val="FFFFFF"/>
                </a:solidFill>
                <a:latin typeface="HK Grotesk Bold"/>
              </a:rPr>
              <a:t>Overview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3085433"/>
            <a:ext cx="18288000" cy="7201567"/>
          </a:xfrm>
          <a:prstGeom prst="rect">
            <a:avLst/>
          </a:prstGeom>
          <a:solidFill>
            <a:srgbClr val="191824"/>
          </a:solidFill>
        </p:spPr>
      </p:sp>
      <p:sp>
        <p:nvSpPr>
          <p:cNvPr name="Freeform 3" id="3"/>
          <p:cNvSpPr/>
          <p:nvPr/>
        </p:nvSpPr>
        <p:spPr>
          <a:xfrm flipH="true" flipV="false" rot="0">
            <a:off x="14380259" y="6686217"/>
            <a:ext cx="3907741" cy="3600783"/>
          </a:xfrm>
          <a:custGeom>
            <a:avLst/>
            <a:gdLst/>
            <a:ahLst/>
            <a:cxnLst/>
            <a:rect r="r" b="b" t="t" l="l"/>
            <a:pathLst>
              <a:path h="3600783" w="3907741">
                <a:moveTo>
                  <a:pt x="3907741" y="0"/>
                </a:moveTo>
                <a:lnTo>
                  <a:pt x="0" y="0"/>
                </a:lnTo>
                <a:lnTo>
                  <a:pt x="0" y="3600783"/>
                </a:lnTo>
                <a:lnTo>
                  <a:pt x="3907741" y="3600783"/>
                </a:lnTo>
                <a:lnTo>
                  <a:pt x="390774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0156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588831">
            <a:off x="13410296" y="3452050"/>
            <a:ext cx="3149173" cy="3382901"/>
          </a:xfrm>
          <a:custGeom>
            <a:avLst/>
            <a:gdLst/>
            <a:ahLst/>
            <a:cxnLst/>
            <a:rect r="r" b="b" t="t" l="l"/>
            <a:pathLst>
              <a:path h="3382901" w="3149173">
                <a:moveTo>
                  <a:pt x="0" y="0"/>
                </a:moveTo>
                <a:lnTo>
                  <a:pt x="3149173" y="0"/>
                </a:lnTo>
                <a:lnTo>
                  <a:pt x="3149173" y="3382900"/>
                </a:lnTo>
                <a:lnTo>
                  <a:pt x="0" y="3382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082679" y="-1028700"/>
            <a:ext cx="4627786" cy="4114800"/>
          </a:xfrm>
          <a:custGeom>
            <a:avLst/>
            <a:gdLst/>
            <a:ahLst/>
            <a:cxnLst/>
            <a:rect r="r" b="b" t="t" l="l"/>
            <a:pathLst>
              <a:path h="4114800" w="4627786">
                <a:moveTo>
                  <a:pt x="0" y="0"/>
                </a:moveTo>
                <a:lnTo>
                  <a:pt x="4627786" y="0"/>
                </a:lnTo>
                <a:lnTo>
                  <a:pt x="46277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55002" y="3526479"/>
            <a:ext cx="7852698" cy="6319475"/>
          </a:xfrm>
          <a:custGeom>
            <a:avLst/>
            <a:gdLst/>
            <a:ahLst/>
            <a:cxnLst/>
            <a:rect r="r" b="b" t="t" l="l"/>
            <a:pathLst>
              <a:path h="6319475" w="7852698">
                <a:moveTo>
                  <a:pt x="0" y="0"/>
                </a:moveTo>
                <a:lnTo>
                  <a:pt x="7852698" y="0"/>
                </a:lnTo>
                <a:lnTo>
                  <a:pt x="7852698" y="6319475"/>
                </a:lnTo>
                <a:lnTo>
                  <a:pt x="0" y="63194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51570" y="706612"/>
            <a:ext cx="6828302" cy="1957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699"/>
              </a:lnSpc>
            </a:pPr>
            <a:r>
              <a:rPr lang="en-US" sz="6999">
                <a:solidFill>
                  <a:srgbClr val="191824"/>
                </a:solidFill>
                <a:latin typeface="HK Grotesk Bold"/>
              </a:rPr>
              <a:t>SUPERVISED LEARNING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710465" y="5076825"/>
            <a:ext cx="454883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H2 Holds?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3085433"/>
            <a:ext cx="18288000" cy="7201567"/>
          </a:xfrm>
          <a:prstGeom prst="rect">
            <a:avLst/>
          </a:prstGeom>
          <a:solidFill>
            <a:srgbClr val="191824"/>
          </a:solidFill>
        </p:spPr>
      </p:sp>
      <p:sp>
        <p:nvSpPr>
          <p:cNvPr name="Freeform 3" id="3"/>
          <p:cNvSpPr/>
          <p:nvPr/>
        </p:nvSpPr>
        <p:spPr>
          <a:xfrm flipH="true" flipV="false" rot="0">
            <a:off x="14380259" y="6686217"/>
            <a:ext cx="3907741" cy="3600783"/>
          </a:xfrm>
          <a:custGeom>
            <a:avLst/>
            <a:gdLst/>
            <a:ahLst/>
            <a:cxnLst/>
            <a:rect r="r" b="b" t="t" l="l"/>
            <a:pathLst>
              <a:path h="3600783" w="3907741">
                <a:moveTo>
                  <a:pt x="3907741" y="0"/>
                </a:moveTo>
                <a:lnTo>
                  <a:pt x="0" y="0"/>
                </a:lnTo>
                <a:lnTo>
                  <a:pt x="0" y="3600783"/>
                </a:lnTo>
                <a:lnTo>
                  <a:pt x="3907741" y="3600783"/>
                </a:lnTo>
                <a:lnTo>
                  <a:pt x="390774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0156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588831">
            <a:off x="12408402" y="2817329"/>
            <a:ext cx="4330907" cy="4652342"/>
          </a:xfrm>
          <a:custGeom>
            <a:avLst/>
            <a:gdLst/>
            <a:ahLst/>
            <a:cxnLst/>
            <a:rect r="r" b="b" t="t" l="l"/>
            <a:pathLst>
              <a:path h="4652342" w="4330907">
                <a:moveTo>
                  <a:pt x="0" y="0"/>
                </a:moveTo>
                <a:lnTo>
                  <a:pt x="4330908" y="0"/>
                </a:lnTo>
                <a:lnTo>
                  <a:pt x="4330908" y="4652342"/>
                </a:lnTo>
                <a:lnTo>
                  <a:pt x="0" y="46523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082679" y="-1028700"/>
            <a:ext cx="4627786" cy="4114800"/>
          </a:xfrm>
          <a:custGeom>
            <a:avLst/>
            <a:gdLst/>
            <a:ahLst/>
            <a:cxnLst/>
            <a:rect r="r" b="b" t="t" l="l"/>
            <a:pathLst>
              <a:path h="4114800" w="4627786">
                <a:moveTo>
                  <a:pt x="0" y="0"/>
                </a:moveTo>
                <a:lnTo>
                  <a:pt x="4627786" y="0"/>
                </a:lnTo>
                <a:lnTo>
                  <a:pt x="46277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07473" y="3529184"/>
            <a:ext cx="7705437" cy="6314065"/>
          </a:xfrm>
          <a:custGeom>
            <a:avLst/>
            <a:gdLst/>
            <a:ahLst/>
            <a:cxnLst/>
            <a:rect r="r" b="b" t="t" l="l"/>
            <a:pathLst>
              <a:path h="6314065" w="7705437">
                <a:moveTo>
                  <a:pt x="0" y="0"/>
                </a:moveTo>
                <a:lnTo>
                  <a:pt x="7705437" y="0"/>
                </a:lnTo>
                <a:lnTo>
                  <a:pt x="7705437" y="6314065"/>
                </a:lnTo>
                <a:lnTo>
                  <a:pt x="0" y="63140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8303608"/>
            <a:ext cx="6756952" cy="1659672"/>
          </a:xfrm>
          <a:custGeom>
            <a:avLst/>
            <a:gdLst/>
            <a:ahLst/>
            <a:cxnLst/>
            <a:rect r="r" b="b" t="t" l="l"/>
            <a:pathLst>
              <a:path h="1659672" w="6756952">
                <a:moveTo>
                  <a:pt x="0" y="0"/>
                </a:moveTo>
                <a:lnTo>
                  <a:pt x="6756952" y="0"/>
                </a:lnTo>
                <a:lnTo>
                  <a:pt x="6756952" y="1659673"/>
                </a:lnTo>
                <a:lnTo>
                  <a:pt x="0" y="16596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036" t="0" r="-3036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51570" y="706612"/>
            <a:ext cx="6828302" cy="1957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699"/>
              </a:lnSpc>
            </a:pPr>
            <a:r>
              <a:rPr lang="en-US" sz="6999">
                <a:solidFill>
                  <a:srgbClr val="191824"/>
                </a:solidFill>
                <a:latin typeface="HK Grotesk Bold"/>
              </a:rPr>
              <a:t>SUPERVISED LEARNING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209737" y="4478287"/>
            <a:ext cx="4728238" cy="1848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7"/>
              </a:lnSpc>
            </a:pPr>
            <a:r>
              <a:rPr lang="en-US" sz="3534">
                <a:solidFill>
                  <a:srgbClr val="000000"/>
                </a:solidFill>
                <a:latin typeface="Canva Sans"/>
              </a:rPr>
              <a:t>With a better </a:t>
            </a:r>
          </a:p>
          <a:p>
            <a:pPr algn="ctr">
              <a:lnSpc>
                <a:spcPts val="4947"/>
              </a:lnSpc>
            </a:pPr>
            <a:r>
              <a:rPr lang="en-US" sz="3534">
                <a:solidFill>
                  <a:srgbClr val="000000"/>
                </a:solidFill>
                <a:latin typeface="Canva Sans"/>
              </a:rPr>
              <a:t>feature </a:t>
            </a:r>
          </a:p>
          <a:p>
            <a:pPr algn="ctr">
              <a:lnSpc>
                <a:spcPts val="4947"/>
              </a:lnSpc>
            </a:pPr>
            <a:r>
              <a:rPr lang="en-US" sz="3534">
                <a:solidFill>
                  <a:srgbClr val="000000"/>
                </a:solidFill>
                <a:latin typeface="Canva Sans"/>
              </a:rPr>
              <a:t>Engineering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3085433"/>
            <a:ext cx="18288000" cy="7201567"/>
          </a:xfrm>
          <a:prstGeom prst="rect">
            <a:avLst/>
          </a:prstGeom>
          <a:solidFill>
            <a:srgbClr val="191824"/>
          </a:solidFill>
        </p:spPr>
      </p:sp>
      <p:sp>
        <p:nvSpPr>
          <p:cNvPr name="Freeform 3" id="3"/>
          <p:cNvSpPr/>
          <p:nvPr/>
        </p:nvSpPr>
        <p:spPr>
          <a:xfrm flipH="true" flipV="false" rot="0">
            <a:off x="14380259" y="6686217"/>
            <a:ext cx="3907741" cy="3600783"/>
          </a:xfrm>
          <a:custGeom>
            <a:avLst/>
            <a:gdLst/>
            <a:ahLst/>
            <a:cxnLst/>
            <a:rect r="r" b="b" t="t" l="l"/>
            <a:pathLst>
              <a:path h="3600783" w="3907741">
                <a:moveTo>
                  <a:pt x="3907741" y="0"/>
                </a:moveTo>
                <a:lnTo>
                  <a:pt x="0" y="0"/>
                </a:lnTo>
                <a:lnTo>
                  <a:pt x="0" y="3600783"/>
                </a:lnTo>
                <a:lnTo>
                  <a:pt x="3907741" y="3600783"/>
                </a:lnTo>
                <a:lnTo>
                  <a:pt x="390774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0156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588831">
            <a:off x="12408402" y="2817329"/>
            <a:ext cx="4330907" cy="4652342"/>
          </a:xfrm>
          <a:custGeom>
            <a:avLst/>
            <a:gdLst/>
            <a:ahLst/>
            <a:cxnLst/>
            <a:rect r="r" b="b" t="t" l="l"/>
            <a:pathLst>
              <a:path h="4652342" w="4330907">
                <a:moveTo>
                  <a:pt x="0" y="0"/>
                </a:moveTo>
                <a:lnTo>
                  <a:pt x="4330908" y="0"/>
                </a:lnTo>
                <a:lnTo>
                  <a:pt x="4330908" y="4652342"/>
                </a:lnTo>
                <a:lnTo>
                  <a:pt x="0" y="46523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082679" y="-1028700"/>
            <a:ext cx="4627786" cy="4114800"/>
          </a:xfrm>
          <a:custGeom>
            <a:avLst/>
            <a:gdLst/>
            <a:ahLst/>
            <a:cxnLst/>
            <a:rect r="r" b="b" t="t" l="l"/>
            <a:pathLst>
              <a:path h="4114800" w="4627786">
                <a:moveTo>
                  <a:pt x="0" y="0"/>
                </a:moveTo>
                <a:lnTo>
                  <a:pt x="4627786" y="0"/>
                </a:lnTo>
                <a:lnTo>
                  <a:pt x="46277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07473" y="3529184"/>
            <a:ext cx="7705437" cy="6314065"/>
          </a:xfrm>
          <a:custGeom>
            <a:avLst/>
            <a:gdLst/>
            <a:ahLst/>
            <a:cxnLst/>
            <a:rect r="r" b="b" t="t" l="l"/>
            <a:pathLst>
              <a:path h="6314065" w="7705437">
                <a:moveTo>
                  <a:pt x="0" y="0"/>
                </a:moveTo>
                <a:lnTo>
                  <a:pt x="7705437" y="0"/>
                </a:lnTo>
                <a:lnTo>
                  <a:pt x="7705437" y="6314065"/>
                </a:lnTo>
                <a:lnTo>
                  <a:pt x="0" y="63140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8303608"/>
            <a:ext cx="6756952" cy="1659672"/>
          </a:xfrm>
          <a:custGeom>
            <a:avLst/>
            <a:gdLst/>
            <a:ahLst/>
            <a:cxnLst/>
            <a:rect r="r" b="b" t="t" l="l"/>
            <a:pathLst>
              <a:path h="1659672" w="6756952">
                <a:moveTo>
                  <a:pt x="0" y="0"/>
                </a:moveTo>
                <a:lnTo>
                  <a:pt x="6756952" y="0"/>
                </a:lnTo>
                <a:lnTo>
                  <a:pt x="6756952" y="1659673"/>
                </a:lnTo>
                <a:lnTo>
                  <a:pt x="0" y="16596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036" t="0" r="-3036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51570" y="706612"/>
            <a:ext cx="6828302" cy="1957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699"/>
              </a:lnSpc>
            </a:pPr>
            <a:r>
              <a:rPr lang="en-US" sz="6999">
                <a:solidFill>
                  <a:srgbClr val="191824"/>
                </a:solidFill>
                <a:latin typeface="HK Grotesk Bold"/>
              </a:rPr>
              <a:t>SUPERVISED LEARNING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209737" y="4478287"/>
            <a:ext cx="4728238" cy="1848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7"/>
              </a:lnSpc>
            </a:pPr>
            <a:r>
              <a:rPr lang="en-US" sz="3534">
                <a:solidFill>
                  <a:srgbClr val="000000"/>
                </a:solidFill>
                <a:latin typeface="Canva Sans"/>
              </a:rPr>
              <a:t>With a better </a:t>
            </a:r>
          </a:p>
          <a:p>
            <a:pPr algn="ctr">
              <a:lnSpc>
                <a:spcPts val="4947"/>
              </a:lnSpc>
            </a:pPr>
            <a:r>
              <a:rPr lang="en-US" sz="3534">
                <a:solidFill>
                  <a:srgbClr val="000000"/>
                </a:solidFill>
                <a:latin typeface="Canva Sans"/>
              </a:rPr>
              <a:t>feature </a:t>
            </a:r>
          </a:p>
          <a:p>
            <a:pPr algn="ctr">
              <a:lnSpc>
                <a:spcPts val="4947"/>
              </a:lnSpc>
            </a:pPr>
            <a:r>
              <a:rPr lang="en-US" sz="3534">
                <a:solidFill>
                  <a:srgbClr val="000000"/>
                </a:solidFill>
                <a:latin typeface="Canva Sans"/>
              </a:rPr>
              <a:t>Engineering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680922"/>
            <a:ext cx="4462578" cy="4462578"/>
          </a:xfrm>
          <a:custGeom>
            <a:avLst/>
            <a:gdLst/>
            <a:ahLst/>
            <a:cxnLst/>
            <a:rect r="r" b="b" t="t" l="l"/>
            <a:pathLst>
              <a:path h="4462578" w="4462578">
                <a:moveTo>
                  <a:pt x="0" y="0"/>
                </a:moveTo>
                <a:lnTo>
                  <a:pt x="4462578" y="0"/>
                </a:lnTo>
                <a:lnTo>
                  <a:pt x="4462578" y="4462578"/>
                </a:lnTo>
                <a:lnTo>
                  <a:pt x="0" y="44625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028700" y="1028700"/>
            <a:ext cx="3114629" cy="3412442"/>
          </a:xfrm>
          <a:custGeom>
            <a:avLst/>
            <a:gdLst/>
            <a:ahLst/>
            <a:cxnLst/>
            <a:rect r="r" b="b" t="t" l="l"/>
            <a:pathLst>
              <a:path h="3412442" w="3114629">
                <a:moveTo>
                  <a:pt x="0" y="0"/>
                </a:moveTo>
                <a:lnTo>
                  <a:pt x="3114629" y="0"/>
                </a:lnTo>
                <a:lnTo>
                  <a:pt x="3114629" y="3412442"/>
                </a:lnTo>
                <a:lnTo>
                  <a:pt x="0" y="34124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536088" y="5295463"/>
            <a:ext cx="9311982" cy="4679271"/>
          </a:xfrm>
          <a:custGeom>
            <a:avLst/>
            <a:gdLst/>
            <a:ahLst/>
            <a:cxnLst/>
            <a:rect r="r" b="b" t="t" l="l"/>
            <a:pathLst>
              <a:path h="4679271" w="9311982">
                <a:moveTo>
                  <a:pt x="0" y="0"/>
                </a:moveTo>
                <a:lnTo>
                  <a:pt x="9311982" y="0"/>
                </a:lnTo>
                <a:lnTo>
                  <a:pt x="9311982" y="4679271"/>
                </a:lnTo>
                <a:lnTo>
                  <a:pt x="0" y="46792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723164" y="8305857"/>
            <a:ext cx="6835864" cy="1414144"/>
          </a:xfrm>
          <a:custGeom>
            <a:avLst/>
            <a:gdLst/>
            <a:ahLst/>
            <a:cxnLst/>
            <a:rect r="r" b="b" t="t" l="l"/>
            <a:pathLst>
              <a:path h="1414144" w="6835864">
                <a:moveTo>
                  <a:pt x="0" y="0"/>
                </a:moveTo>
                <a:lnTo>
                  <a:pt x="6835865" y="0"/>
                </a:lnTo>
                <a:lnTo>
                  <a:pt x="6835865" y="1414144"/>
                </a:lnTo>
                <a:lnTo>
                  <a:pt x="0" y="14141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47084" y="7262200"/>
            <a:ext cx="6592489" cy="2712535"/>
          </a:xfrm>
          <a:custGeom>
            <a:avLst/>
            <a:gdLst/>
            <a:ahLst/>
            <a:cxnLst/>
            <a:rect r="r" b="b" t="t" l="l"/>
            <a:pathLst>
              <a:path h="2712535" w="6592489">
                <a:moveTo>
                  <a:pt x="0" y="0"/>
                </a:moveTo>
                <a:lnTo>
                  <a:pt x="6592490" y="0"/>
                </a:lnTo>
                <a:lnTo>
                  <a:pt x="6592490" y="2712534"/>
                </a:lnTo>
                <a:lnTo>
                  <a:pt x="0" y="27125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652720" y="2434235"/>
            <a:ext cx="6566027" cy="1957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</a:pPr>
            <a:r>
              <a:rPr lang="en-US" sz="6999">
                <a:solidFill>
                  <a:srgbClr val="191824"/>
                </a:solidFill>
                <a:latin typeface="HK Grotesk Bold"/>
              </a:rPr>
              <a:t>HYPOSHESIS TESTING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985595" y="1019175"/>
            <a:ext cx="1273705" cy="39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191824"/>
                </a:solidFill>
                <a:latin typeface="HK Grotesk Medium"/>
              </a:rPr>
              <a:t>13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27349" y="1345752"/>
            <a:ext cx="15125376" cy="5802320"/>
            <a:chOff x="0" y="0"/>
            <a:chExt cx="20167168" cy="773642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76200"/>
              <a:ext cx="20167168" cy="6329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349"/>
                </a:lnSpc>
              </a:pPr>
              <a:r>
                <a:rPr lang="en-US" sz="8499">
                  <a:solidFill>
                    <a:srgbClr val="191824"/>
                  </a:solidFill>
                  <a:latin typeface="HK Grotesk Bold"/>
                </a:rPr>
                <a:t>Ending Remarks</a:t>
              </a:r>
            </a:p>
            <a:p>
              <a:pPr algn="ctr">
                <a:lnSpc>
                  <a:spcPts val="9349"/>
                </a:lnSpc>
              </a:pPr>
            </a:p>
            <a:p>
              <a:pPr algn="ctr">
                <a:lnSpc>
                  <a:spcPts val="9349"/>
                </a:lnSpc>
              </a:pPr>
              <a:r>
                <a:rPr lang="en-US" sz="8499">
                  <a:solidFill>
                    <a:srgbClr val="191824"/>
                  </a:solidFill>
                  <a:latin typeface="HK Grotesk Bold"/>
                </a:rPr>
                <a:t>Thank you!</a:t>
              </a:r>
            </a:p>
            <a:p>
              <a:pPr algn="ctr">
                <a:lnSpc>
                  <a:spcPts val="9350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7161259"/>
              <a:ext cx="20167168" cy="575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0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191824"/>
                  </a:solidFill>
                  <a:latin typeface="HK Grotesk"/>
                </a:rPr>
                <a:t>Baran Özcan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-2005467" y="350078"/>
            <a:ext cx="4462578" cy="4462578"/>
            <a:chOff x="0" y="0"/>
            <a:chExt cx="5950103" cy="59501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50103" cy="5950103"/>
            </a:xfrm>
            <a:custGeom>
              <a:avLst/>
              <a:gdLst/>
              <a:ahLst/>
              <a:cxnLst/>
              <a:rect r="r" b="b" t="t" l="l"/>
              <a:pathLst>
                <a:path h="5950103" w="5950103">
                  <a:moveTo>
                    <a:pt x="0" y="0"/>
                  </a:moveTo>
                  <a:lnTo>
                    <a:pt x="5950103" y="0"/>
                  </a:lnTo>
                  <a:lnTo>
                    <a:pt x="5950103" y="5950103"/>
                  </a:lnTo>
                  <a:lnTo>
                    <a:pt x="0" y="59501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10800000">
              <a:off x="0" y="463703"/>
              <a:ext cx="4152839" cy="4549923"/>
            </a:xfrm>
            <a:custGeom>
              <a:avLst/>
              <a:gdLst/>
              <a:ahLst/>
              <a:cxnLst/>
              <a:rect r="r" b="b" t="t" l="l"/>
              <a:pathLst>
                <a:path h="4549923" w="4152839">
                  <a:moveTo>
                    <a:pt x="0" y="0"/>
                  </a:moveTo>
                  <a:lnTo>
                    <a:pt x="4152839" y="0"/>
                  </a:lnTo>
                  <a:lnTo>
                    <a:pt x="4152839" y="4549923"/>
                  </a:lnTo>
                  <a:lnTo>
                    <a:pt x="0" y="45499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056711" y="6233855"/>
            <a:ext cx="4462578" cy="4462578"/>
            <a:chOff x="0" y="0"/>
            <a:chExt cx="5950103" cy="59501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50103" cy="5950103"/>
            </a:xfrm>
            <a:custGeom>
              <a:avLst/>
              <a:gdLst/>
              <a:ahLst/>
              <a:cxnLst/>
              <a:rect r="r" b="b" t="t" l="l"/>
              <a:pathLst>
                <a:path h="5950103" w="5950103">
                  <a:moveTo>
                    <a:pt x="0" y="0"/>
                  </a:moveTo>
                  <a:lnTo>
                    <a:pt x="5950103" y="0"/>
                  </a:lnTo>
                  <a:lnTo>
                    <a:pt x="5950103" y="5950103"/>
                  </a:lnTo>
                  <a:lnTo>
                    <a:pt x="0" y="59501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10800000">
              <a:off x="0" y="463703"/>
              <a:ext cx="4152839" cy="4549923"/>
            </a:xfrm>
            <a:custGeom>
              <a:avLst/>
              <a:gdLst/>
              <a:ahLst/>
              <a:cxnLst/>
              <a:rect r="r" b="b" t="t" l="l"/>
              <a:pathLst>
                <a:path h="4549923" w="4152839">
                  <a:moveTo>
                    <a:pt x="0" y="0"/>
                  </a:moveTo>
                  <a:lnTo>
                    <a:pt x="4152839" y="0"/>
                  </a:lnTo>
                  <a:lnTo>
                    <a:pt x="4152839" y="4549923"/>
                  </a:lnTo>
                  <a:lnTo>
                    <a:pt x="0" y="45499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-807905" y="7720633"/>
            <a:ext cx="8223281" cy="5951599"/>
          </a:xfrm>
          <a:custGeom>
            <a:avLst/>
            <a:gdLst/>
            <a:ahLst/>
            <a:cxnLst/>
            <a:rect r="r" b="b" t="t" l="l"/>
            <a:pathLst>
              <a:path h="5951599" w="8223281">
                <a:moveTo>
                  <a:pt x="0" y="0"/>
                </a:moveTo>
                <a:lnTo>
                  <a:pt x="8223281" y="0"/>
                </a:lnTo>
                <a:lnTo>
                  <a:pt x="8223281" y="5951600"/>
                </a:lnTo>
                <a:lnTo>
                  <a:pt x="0" y="5951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25821" y="8027624"/>
            <a:ext cx="6609636" cy="209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TT Squares"/>
              </a:rPr>
              <a:t>Corner of regrets: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TT Squares"/>
              </a:rPr>
              <a:t>Hypothesis testing could have done better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TT Squares"/>
              </a:rPr>
              <a:t>MORE interesting Graphs 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TT Squares"/>
              </a:rPr>
              <a:t>Maybe using random forest instead of </a:t>
            </a:r>
          </a:p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T Squares"/>
              </a:rPr>
              <a:t>Desicion tree?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9800592" cy="10287000"/>
          </a:xfrm>
          <a:prstGeom prst="rect">
            <a:avLst/>
          </a:prstGeom>
          <a:solidFill>
            <a:srgbClr val="191824"/>
          </a:solidFill>
          <a:ln w="85725" cap="sq">
            <a:solidFill>
              <a:srgbClr val="00BF63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634333" y="3659814"/>
            <a:ext cx="6653667" cy="6953243"/>
          </a:xfrm>
          <a:custGeom>
            <a:avLst/>
            <a:gdLst/>
            <a:ahLst/>
            <a:cxnLst/>
            <a:rect r="r" b="b" t="t" l="l"/>
            <a:pathLst>
              <a:path h="6953243" w="6653667">
                <a:moveTo>
                  <a:pt x="0" y="0"/>
                </a:moveTo>
                <a:lnTo>
                  <a:pt x="6653667" y="0"/>
                </a:lnTo>
                <a:lnTo>
                  <a:pt x="6653667" y="6953243"/>
                </a:lnTo>
                <a:lnTo>
                  <a:pt x="0" y="69532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918" t="0" r="-53863" b="0"/>
            </a:stretch>
          </a:blipFill>
          <a:ln w="295275" cap="sq">
            <a:solidFill>
              <a:srgbClr val="064426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0353659" y="1095375"/>
            <a:ext cx="7458708" cy="165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699"/>
              </a:lnSpc>
            </a:pPr>
            <a:r>
              <a:rPr lang="en-US" sz="6999">
                <a:solidFill>
                  <a:srgbClr val="191824"/>
                </a:solidFill>
                <a:latin typeface="HK Grotesk Bold"/>
              </a:rPr>
              <a:t>THE INSPIRATION</a:t>
            </a:r>
          </a:p>
          <a:p>
            <a:pPr algn="r">
              <a:lnSpc>
                <a:spcPts val="5390"/>
              </a:lnSpc>
            </a:pPr>
            <a:r>
              <a:rPr lang="en-US" sz="4900">
                <a:solidFill>
                  <a:srgbClr val="191824"/>
                </a:solidFill>
                <a:latin typeface="HK Grotesk Bold"/>
              </a:rPr>
              <a:t>AND THE PROBLEM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83559" y="1526192"/>
            <a:ext cx="6965276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>
                <a:solidFill>
                  <a:srgbClr val="FFFFFF"/>
                </a:solidFill>
                <a:latin typeface="HK Grotesk Medium"/>
              </a:rPr>
              <a:t>It all occurred to me while reading Yuval Noah Harari’s relavtively recent bestseller book “21 Lessons for 21st Century”.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1105" y="5114925"/>
            <a:ext cx="6965276" cy="3937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928" indent="-291464" lvl="1">
              <a:lnSpc>
                <a:spcPts val="350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HK Grotesk Medium"/>
              </a:rPr>
              <a:t>Will algorithms and humans cahnge roles?</a:t>
            </a:r>
          </a:p>
          <a:p>
            <a:pPr>
              <a:lnSpc>
                <a:spcPts val="3509"/>
              </a:lnSpc>
            </a:pPr>
          </a:p>
          <a:p>
            <a:pPr marL="582928" indent="-291464" lvl="1">
              <a:lnSpc>
                <a:spcPts val="350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HK Grotesk Medium"/>
              </a:rPr>
              <a:t>How sensetive my data is?</a:t>
            </a:r>
          </a:p>
          <a:p>
            <a:pPr>
              <a:lnSpc>
                <a:spcPts val="3509"/>
              </a:lnSpc>
            </a:pPr>
          </a:p>
          <a:p>
            <a:pPr marL="582928" indent="-291464" lvl="1">
              <a:lnSpc>
                <a:spcPts val="350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HK Grotesk Medium"/>
              </a:rPr>
              <a:t>How much damage it can make ?</a:t>
            </a:r>
          </a:p>
          <a:p>
            <a:pPr>
              <a:lnSpc>
                <a:spcPts val="3509"/>
              </a:lnSpc>
            </a:pPr>
          </a:p>
          <a:p>
            <a:pPr marL="582928" indent="-291464" lvl="1">
              <a:lnSpc>
                <a:spcPts val="3509"/>
              </a:lnSpc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HK Grotesk Medium"/>
              </a:rPr>
              <a:t>Shall i try it first?</a:t>
            </a:r>
          </a:p>
          <a:p>
            <a:pPr>
              <a:lnSpc>
                <a:spcPts val="3510"/>
              </a:lnSpc>
            </a:pPr>
          </a:p>
          <a:p>
            <a:pPr marL="582930" indent="-291465" lvl="1">
              <a:lnSpc>
                <a:spcPts val="351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HK Grotesk Medium"/>
              </a:rPr>
              <a:t>2 Examples of the Harari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8651" y="8634061"/>
            <a:ext cx="1946983" cy="1139870"/>
          </a:xfrm>
          <a:custGeom>
            <a:avLst/>
            <a:gdLst/>
            <a:ahLst/>
            <a:cxnLst/>
            <a:rect r="r" b="b" t="t" l="l"/>
            <a:pathLst>
              <a:path h="1139870" w="1946983">
                <a:moveTo>
                  <a:pt x="0" y="0"/>
                </a:moveTo>
                <a:lnTo>
                  <a:pt x="1946983" y="0"/>
                </a:lnTo>
                <a:lnTo>
                  <a:pt x="1946983" y="1139870"/>
                </a:lnTo>
                <a:lnTo>
                  <a:pt x="0" y="1139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71998" y="447026"/>
            <a:ext cx="5756567" cy="2381780"/>
          </a:xfrm>
          <a:custGeom>
            <a:avLst/>
            <a:gdLst/>
            <a:ahLst/>
            <a:cxnLst/>
            <a:rect r="r" b="b" t="t" l="l"/>
            <a:pathLst>
              <a:path h="2381780" w="5756567">
                <a:moveTo>
                  <a:pt x="0" y="0"/>
                </a:moveTo>
                <a:lnTo>
                  <a:pt x="5756567" y="0"/>
                </a:lnTo>
                <a:lnTo>
                  <a:pt x="5756567" y="2381779"/>
                </a:lnTo>
                <a:lnTo>
                  <a:pt x="0" y="2381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420267"/>
            <a:ext cx="12758960" cy="999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7000">
                <a:solidFill>
                  <a:srgbClr val="FFFFFF"/>
                </a:solidFill>
                <a:latin typeface="HK Grotesk Bold"/>
              </a:rPr>
              <a:t>HERE ARE SOME HYPOTHESIS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10274" y="3453582"/>
            <a:ext cx="10502573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H1: Mood descriptive features of my songs are dependt on the part of the day and the season that we are in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724334" y="4887246"/>
            <a:ext cx="8688513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Corolary: The erengy of the song and the time determines the lenght that i listen to a song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10274" y="6458257"/>
            <a:ext cx="1072380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H2: The weather, time and my general investment in one song, determines whether i skip a song or not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084237">
            <a:off x="3799339" y="6080659"/>
            <a:ext cx="5817995" cy="2908998"/>
          </a:xfrm>
          <a:custGeom>
            <a:avLst/>
            <a:gdLst/>
            <a:ahLst/>
            <a:cxnLst/>
            <a:rect r="r" b="b" t="t" l="l"/>
            <a:pathLst>
              <a:path h="2908998" w="5817995">
                <a:moveTo>
                  <a:pt x="0" y="0"/>
                </a:moveTo>
                <a:lnTo>
                  <a:pt x="5817996" y="0"/>
                </a:lnTo>
                <a:lnTo>
                  <a:pt x="5817996" y="2908998"/>
                </a:lnTo>
                <a:lnTo>
                  <a:pt x="0" y="2908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950946"/>
            <a:ext cx="4145894" cy="4114800"/>
          </a:xfrm>
          <a:custGeom>
            <a:avLst/>
            <a:gdLst/>
            <a:ahLst/>
            <a:cxnLst/>
            <a:rect r="r" b="b" t="t" l="l"/>
            <a:pathLst>
              <a:path h="4114800" w="4145894">
                <a:moveTo>
                  <a:pt x="0" y="0"/>
                </a:moveTo>
                <a:lnTo>
                  <a:pt x="4145894" y="0"/>
                </a:lnTo>
                <a:lnTo>
                  <a:pt x="41458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69247" y="4080395"/>
            <a:ext cx="8490053" cy="3311854"/>
          </a:xfrm>
          <a:custGeom>
            <a:avLst/>
            <a:gdLst/>
            <a:ahLst/>
            <a:cxnLst/>
            <a:rect r="r" b="b" t="t" l="l"/>
            <a:pathLst>
              <a:path h="3311854" w="8490053">
                <a:moveTo>
                  <a:pt x="0" y="0"/>
                </a:moveTo>
                <a:lnTo>
                  <a:pt x="8490053" y="0"/>
                </a:lnTo>
                <a:lnTo>
                  <a:pt x="8490053" y="3311854"/>
                </a:lnTo>
                <a:lnTo>
                  <a:pt x="0" y="33118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5060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065706" y="1047185"/>
            <a:ext cx="10193594" cy="1957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</a:pPr>
            <a:r>
              <a:rPr lang="en-US" sz="6999">
                <a:solidFill>
                  <a:srgbClr val="FFFFFF"/>
                </a:solidFill>
                <a:latin typeface="HK Grotesk Bold"/>
              </a:rPr>
              <a:t>COLLECTING THE  NECESSARY DATA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799736" y="4863782"/>
            <a:ext cx="6459564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59"/>
              </a:lnSpc>
            </a:pPr>
            <a:r>
              <a:rPr lang="en-US" sz="3199">
                <a:solidFill>
                  <a:srgbClr val="FFFFFF"/>
                </a:solidFill>
                <a:latin typeface="HK Grotesk Medium"/>
              </a:rPr>
              <a:t>Request Detailed Listening History 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99736" y="6299299"/>
            <a:ext cx="6233087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59"/>
              </a:lnSpc>
            </a:pPr>
            <a:r>
              <a:rPr lang="en-US" sz="3199">
                <a:solidFill>
                  <a:srgbClr val="FFFFFF"/>
                </a:solidFill>
                <a:latin typeface="HK Grotesk Medium"/>
              </a:rPr>
              <a:t>Using Spotify API for song features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8701546" y="-1289640"/>
            <a:ext cx="0" cy="1157664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72095" y="2201203"/>
            <a:ext cx="5903069" cy="7304711"/>
          </a:xfrm>
          <a:custGeom>
            <a:avLst/>
            <a:gdLst/>
            <a:ahLst/>
            <a:cxnLst/>
            <a:rect r="r" b="b" t="t" l="l"/>
            <a:pathLst>
              <a:path h="7304711" w="5903069">
                <a:moveTo>
                  <a:pt x="0" y="0"/>
                </a:moveTo>
                <a:lnTo>
                  <a:pt x="5903069" y="0"/>
                </a:lnTo>
                <a:lnTo>
                  <a:pt x="5903069" y="7304711"/>
                </a:lnTo>
                <a:lnTo>
                  <a:pt x="0" y="73047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2442405"/>
            <a:ext cx="6279637" cy="3107169"/>
          </a:xfrm>
          <a:custGeom>
            <a:avLst/>
            <a:gdLst/>
            <a:ahLst/>
            <a:cxnLst/>
            <a:rect r="r" b="b" t="t" l="l"/>
            <a:pathLst>
              <a:path h="3107169" w="6279637">
                <a:moveTo>
                  <a:pt x="0" y="0"/>
                </a:moveTo>
                <a:lnTo>
                  <a:pt x="6279637" y="0"/>
                </a:lnTo>
                <a:lnTo>
                  <a:pt x="6279637" y="3107169"/>
                </a:lnTo>
                <a:lnTo>
                  <a:pt x="0" y="31071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347898" y="5387416"/>
            <a:ext cx="5911402" cy="3870884"/>
          </a:xfrm>
          <a:custGeom>
            <a:avLst/>
            <a:gdLst/>
            <a:ahLst/>
            <a:cxnLst/>
            <a:rect r="r" b="b" t="t" l="l"/>
            <a:pathLst>
              <a:path h="3870884" w="5911402">
                <a:moveTo>
                  <a:pt x="0" y="0"/>
                </a:moveTo>
                <a:lnTo>
                  <a:pt x="5911402" y="0"/>
                </a:lnTo>
                <a:lnTo>
                  <a:pt x="5911402" y="3870884"/>
                </a:lnTo>
                <a:lnTo>
                  <a:pt x="0" y="38708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42737" y="1225647"/>
            <a:ext cx="1898487" cy="2433515"/>
          </a:xfrm>
          <a:custGeom>
            <a:avLst/>
            <a:gdLst/>
            <a:ahLst/>
            <a:cxnLst/>
            <a:rect r="r" b="b" t="t" l="l"/>
            <a:pathLst>
              <a:path h="2433515" w="1898487">
                <a:moveTo>
                  <a:pt x="0" y="0"/>
                </a:moveTo>
                <a:lnTo>
                  <a:pt x="1898487" y="0"/>
                </a:lnTo>
                <a:lnTo>
                  <a:pt x="1898487" y="2433515"/>
                </a:lnTo>
                <a:lnTo>
                  <a:pt x="0" y="24335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08414" y="186023"/>
            <a:ext cx="3059915" cy="4114800"/>
          </a:xfrm>
          <a:custGeom>
            <a:avLst/>
            <a:gdLst/>
            <a:ahLst/>
            <a:cxnLst/>
            <a:rect r="r" b="b" t="t" l="l"/>
            <a:pathLst>
              <a:path h="4114800" w="3059915">
                <a:moveTo>
                  <a:pt x="0" y="0"/>
                </a:moveTo>
                <a:lnTo>
                  <a:pt x="3059915" y="0"/>
                </a:lnTo>
                <a:lnTo>
                  <a:pt x="30599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0" y="3085433"/>
            <a:ext cx="18288000" cy="7201567"/>
          </a:xfrm>
          <a:prstGeom prst="rect">
            <a:avLst/>
          </a:prstGeom>
          <a:solidFill>
            <a:srgbClr val="191824"/>
          </a:solidFill>
        </p:spPr>
      </p:sp>
      <p:sp>
        <p:nvSpPr>
          <p:cNvPr name="Freeform 4" id="4"/>
          <p:cNvSpPr/>
          <p:nvPr/>
        </p:nvSpPr>
        <p:spPr>
          <a:xfrm flipH="true" flipV="false" rot="0">
            <a:off x="14380259" y="6686217"/>
            <a:ext cx="3907741" cy="3600783"/>
          </a:xfrm>
          <a:custGeom>
            <a:avLst/>
            <a:gdLst/>
            <a:ahLst/>
            <a:cxnLst/>
            <a:rect r="r" b="b" t="t" l="l"/>
            <a:pathLst>
              <a:path h="3600783" w="3907741">
                <a:moveTo>
                  <a:pt x="3907741" y="0"/>
                </a:moveTo>
                <a:lnTo>
                  <a:pt x="0" y="0"/>
                </a:lnTo>
                <a:lnTo>
                  <a:pt x="0" y="3600783"/>
                </a:lnTo>
                <a:lnTo>
                  <a:pt x="3907741" y="3600783"/>
                </a:lnTo>
                <a:lnTo>
                  <a:pt x="390774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0156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060291"/>
            <a:ext cx="10353486" cy="4949806"/>
          </a:xfrm>
          <a:custGeom>
            <a:avLst/>
            <a:gdLst/>
            <a:ahLst/>
            <a:cxnLst/>
            <a:rect r="r" b="b" t="t" l="l"/>
            <a:pathLst>
              <a:path h="4949806" w="10353486">
                <a:moveTo>
                  <a:pt x="0" y="0"/>
                </a:moveTo>
                <a:lnTo>
                  <a:pt x="10353486" y="0"/>
                </a:lnTo>
                <a:lnTo>
                  <a:pt x="10353486" y="4949805"/>
                </a:lnTo>
                <a:lnTo>
                  <a:pt x="0" y="49498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1570" y="706612"/>
            <a:ext cx="6828302" cy="1957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699"/>
              </a:lnSpc>
            </a:pPr>
            <a:r>
              <a:rPr lang="en-US" sz="6999">
                <a:solidFill>
                  <a:srgbClr val="191824"/>
                </a:solidFill>
                <a:latin typeface="HK Grotesk Bold"/>
              </a:rPr>
              <a:t>EXPLORATORY DATA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28034" y="444359"/>
            <a:ext cx="6521227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10"/>
              </a:lnSpc>
            </a:pPr>
            <a:r>
              <a:rPr lang="en-US" sz="2700">
                <a:solidFill>
                  <a:srgbClr val="191824"/>
                </a:solidFill>
                <a:latin typeface="HK Grotesk Medium"/>
              </a:rPr>
              <a:t>Some of the useless graphs can be reached through git repository/figures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08414" y="186023"/>
            <a:ext cx="3059915" cy="4114800"/>
          </a:xfrm>
          <a:custGeom>
            <a:avLst/>
            <a:gdLst/>
            <a:ahLst/>
            <a:cxnLst/>
            <a:rect r="r" b="b" t="t" l="l"/>
            <a:pathLst>
              <a:path h="4114800" w="3059915">
                <a:moveTo>
                  <a:pt x="0" y="0"/>
                </a:moveTo>
                <a:lnTo>
                  <a:pt x="3059915" y="0"/>
                </a:lnTo>
                <a:lnTo>
                  <a:pt x="30599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0" y="3085433"/>
            <a:ext cx="18288000" cy="7201567"/>
          </a:xfrm>
          <a:prstGeom prst="rect">
            <a:avLst/>
          </a:prstGeom>
          <a:solidFill>
            <a:srgbClr val="191824"/>
          </a:solidFill>
        </p:spPr>
      </p:sp>
      <p:sp>
        <p:nvSpPr>
          <p:cNvPr name="Freeform 4" id="4"/>
          <p:cNvSpPr/>
          <p:nvPr/>
        </p:nvSpPr>
        <p:spPr>
          <a:xfrm flipH="true" flipV="false" rot="0">
            <a:off x="14380259" y="6686217"/>
            <a:ext cx="3907741" cy="3600783"/>
          </a:xfrm>
          <a:custGeom>
            <a:avLst/>
            <a:gdLst/>
            <a:ahLst/>
            <a:cxnLst/>
            <a:rect r="r" b="b" t="t" l="l"/>
            <a:pathLst>
              <a:path h="3600783" w="3907741">
                <a:moveTo>
                  <a:pt x="3907741" y="0"/>
                </a:moveTo>
                <a:lnTo>
                  <a:pt x="0" y="0"/>
                </a:lnTo>
                <a:lnTo>
                  <a:pt x="0" y="3600783"/>
                </a:lnTo>
                <a:lnTo>
                  <a:pt x="3907741" y="3600783"/>
                </a:lnTo>
                <a:lnTo>
                  <a:pt x="390774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0156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73841" y="4079883"/>
            <a:ext cx="11181409" cy="5478140"/>
          </a:xfrm>
          <a:custGeom>
            <a:avLst/>
            <a:gdLst/>
            <a:ahLst/>
            <a:cxnLst/>
            <a:rect r="r" b="b" t="t" l="l"/>
            <a:pathLst>
              <a:path h="5478140" w="11181409">
                <a:moveTo>
                  <a:pt x="0" y="0"/>
                </a:moveTo>
                <a:lnTo>
                  <a:pt x="11181409" y="0"/>
                </a:lnTo>
                <a:lnTo>
                  <a:pt x="11181409" y="5478140"/>
                </a:lnTo>
                <a:lnTo>
                  <a:pt x="0" y="54781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1570" y="706612"/>
            <a:ext cx="6828302" cy="1957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699"/>
              </a:lnSpc>
            </a:pPr>
            <a:r>
              <a:rPr lang="en-US" sz="6999">
                <a:solidFill>
                  <a:srgbClr val="191824"/>
                </a:solidFill>
                <a:latin typeface="HK Grotesk Bold"/>
              </a:rPr>
              <a:t>EXPLORATORY DATA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28034" y="444359"/>
            <a:ext cx="6521227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10"/>
              </a:lnSpc>
            </a:pPr>
            <a:r>
              <a:rPr lang="en-US" sz="2700">
                <a:solidFill>
                  <a:srgbClr val="191824"/>
                </a:solidFill>
                <a:latin typeface="HK Grotesk Medium"/>
              </a:rPr>
              <a:t>Some of the useless graphs can be reached through git repository/figures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251570" y="-515350"/>
            <a:ext cx="18288000" cy="7332028"/>
          </a:xfrm>
          <a:prstGeom prst="rect">
            <a:avLst/>
          </a:prstGeom>
          <a:solidFill>
            <a:srgbClr val="191824"/>
          </a:solidFill>
        </p:spPr>
      </p:sp>
      <p:sp>
        <p:nvSpPr>
          <p:cNvPr name="Freeform 3" id="3"/>
          <p:cNvSpPr/>
          <p:nvPr/>
        </p:nvSpPr>
        <p:spPr>
          <a:xfrm flipH="true" flipV="false" rot="0">
            <a:off x="14380259" y="6686217"/>
            <a:ext cx="3907741" cy="3600783"/>
          </a:xfrm>
          <a:custGeom>
            <a:avLst/>
            <a:gdLst/>
            <a:ahLst/>
            <a:cxnLst/>
            <a:rect r="r" b="b" t="t" l="l"/>
            <a:pathLst>
              <a:path h="3600783" w="3907741">
                <a:moveTo>
                  <a:pt x="3907741" y="0"/>
                </a:moveTo>
                <a:lnTo>
                  <a:pt x="0" y="0"/>
                </a:lnTo>
                <a:lnTo>
                  <a:pt x="0" y="3600783"/>
                </a:lnTo>
                <a:lnTo>
                  <a:pt x="3907741" y="3600783"/>
                </a:lnTo>
                <a:lnTo>
                  <a:pt x="390774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01566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1570" y="706612"/>
            <a:ext cx="6828302" cy="1957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699"/>
              </a:lnSpc>
            </a:pPr>
            <a:r>
              <a:rPr lang="en-US" sz="6999">
                <a:solidFill>
                  <a:srgbClr val="191824"/>
                </a:solidFill>
                <a:latin typeface="HK Grotesk Bold"/>
              </a:rPr>
              <a:t>EXPLORATORY DATA ANALYSIS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93217"/>
            <a:ext cx="10589510" cy="10100565"/>
          </a:xfrm>
          <a:custGeom>
            <a:avLst/>
            <a:gdLst/>
            <a:ahLst/>
            <a:cxnLst/>
            <a:rect r="r" b="b" t="t" l="l"/>
            <a:pathLst>
              <a:path h="10100565" w="10589510">
                <a:moveTo>
                  <a:pt x="0" y="0"/>
                </a:moveTo>
                <a:lnTo>
                  <a:pt x="10589510" y="0"/>
                </a:lnTo>
                <a:lnTo>
                  <a:pt x="10589510" y="10100566"/>
                </a:lnTo>
                <a:lnTo>
                  <a:pt x="0" y="10100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0589510" y="4513132"/>
            <a:ext cx="7698490" cy="5773868"/>
          </a:xfrm>
          <a:custGeom>
            <a:avLst/>
            <a:gdLst/>
            <a:ahLst/>
            <a:cxnLst/>
            <a:rect r="r" b="b" t="t" l="l"/>
            <a:pathLst>
              <a:path h="5773868" w="7698490">
                <a:moveTo>
                  <a:pt x="7698490" y="0"/>
                </a:moveTo>
                <a:lnTo>
                  <a:pt x="0" y="0"/>
                </a:lnTo>
                <a:lnTo>
                  <a:pt x="0" y="5773868"/>
                </a:lnTo>
                <a:lnTo>
                  <a:pt x="7698490" y="5773868"/>
                </a:lnTo>
                <a:lnTo>
                  <a:pt x="769849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357329" y="9363742"/>
            <a:ext cx="5145321" cy="724599"/>
            <a:chOff x="0" y="0"/>
            <a:chExt cx="1355146" cy="1908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55146" cy="190841"/>
            </a:xfrm>
            <a:custGeom>
              <a:avLst/>
              <a:gdLst/>
              <a:ahLst/>
              <a:cxnLst/>
              <a:rect r="r" b="b" t="t" l="l"/>
              <a:pathLst>
                <a:path h="190841" w="1355146">
                  <a:moveTo>
                    <a:pt x="0" y="0"/>
                  </a:moveTo>
                  <a:lnTo>
                    <a:pt x="1355146" y="0"/>
                  </a:lnTo>
                  <a:lnTo>
                    <a:pt x="1355146" y="190841"/>
                  </a:lnTo>
                  <a:lnTo>
                    <a:pt x="0" y="19084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1355146" cy="2003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2899130" y="9402509"/>
            <a:ext cx="359533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91824"/>
                </a:solidFill>
                <a:latin typeface="Canva Sans"/>
              </a:rPr>
              <a:t>Is this a network?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DAF6WPnNNhI</dc:identifier>
  <dcterms:modified xsi:type="dcterms:W3CDTF">2011-08-01T06:04:30Z</dcterms:modified>
  <cp:revision>1</cp:revision>
  <dc:title>The Future of Communication</dc:title>
</cp:coreProperties>
</file>